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6"/>
  </p:notesMasterIdLst>
  <p:sldIdLst>
    <p:sldId id="261" r:id="rId2"/>
    <p:sldId id="283" r:id="rId3"/>
    <p:sldId id="284" r:id="rId4"/>
    <p:sldId id="279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" userDrawn="1">
          <p15:clr>
            <a:srgbClr val="A4A3A4"/>
          </p15:clr>
        </p15:guide>
        <p15:guide id="2" pos="2808" userDrawn="1">
          <p15:clr>
            <a:srgbClr val="A4A3A4"/>
          </p15:clr>
        </p15:guide>
        <p15:guide id="3" pos="2948" userDrawn="1">
          <p15:clr>
            <a:srgbClr val="A4A3A4"/>
          </p15:clr>
        </p15:guide>
        <p15:guide id="5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C72B38"/>
    <a:srgbClr val="F7F7F7"/>
    <a:srgbClr val="FFFFFF"/>
    <a:srgbClr val="C5C4C2"/>
    <a:srgbClr val="F2F1EF"/>
    <a:srgbClr val="EFEFED"/>
    <a:srgbClr val="E5E5E5"/>
    <a:srgbClr val="D2D2D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4" autoAdjust="0"/>
    <p:restoredTop sz="94479" autoAdjust="0"/>
  </p:normalViewPr>
  <p:slideViewPr>
    <p:cSldViewPr snapToGrid="0" showGuides="1">
      <p:cViewPr varScale="1">
        <p:scale>
          <a:sx n="66" d="100"/>
          <a:sy n="66" d="100"/>
        </p:scale>
        <p:origin x="1632" y="78"/>
      </p:cViewPr>
      <p:guideLst>
        <p:guide orient="horz" pos="5"/>
        <p:guide pos="2808"/>
        <p:guide pos="2948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FFD88-5A9F-43E0-B602-06F96D27A808}" type="datetimeFigureOut">
              <a:rPr lang="en-IN" smtClean="0"/>
              <a:t>20-11-2019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CEFF9-40F1-4B3C-A930-33C96B927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98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CEFF9-40F1-4B3C-A930-33C96B92764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466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8D93-3F64-4E74-AE0A-442925DFE4CC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6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6734-C96D-4072-9C0C-FA594E7DB653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8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036" y="373591"/>
            <a:ext cx="5550694" cy="849843"/>
          </a:xfr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6434-70B5-4BEF-AEC0-FFAE7EE12AD9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714E-1191-481F-9FCE-E70D39875E46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830" y="371303"/>
            <a:ext cx="5181600" cy="84789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defRPr sz="21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021F-D855-49FF-A3F1-0D741A63E248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5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522A-1653-468F-A6CD-1A20626AFE69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70" y="373811"/>
            <a:ext cx="5557838" cy="84962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defRPr sz="21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19C2-A15D-49F1-B5BB-29BE20D6B423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036" y="373591"/>
            <a:ext cx="5550694" cy="84984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6B8F-D0B3-4B65-924A-44CE9B3EC0EE}" type="datetime1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579B-7F30-45BE-8C19-F2F7FCE81824}" type="datetime1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8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036" y="373591"/>
            <a:ext cx="5550694" cy="84984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D53C-FE98-4645-AB4D-3F77A93236C1}" type="datetime1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7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459B-FA68-4B08-9A35-316958BC0CF6}" type="datetime1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5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BE40-8919-43B9-A427-4B811D3C79AE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bg2">
                <a:lumMod val="75000"/>
              </a:schemeClr>
            </a:gs>
            <a:gs pos="67000">
              <a:srgbClr val="9AA1AE"/>
            </a:gs>
            <a:gs pos="100000">
              <a:schemeClr val="tx2">
                <a:lumMod val="75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0ABE860C-FAEA-4ED9-83CA-E8C5311F83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533969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17" imgW="384" imgH="384" progId="TCLayout.ActiveDocument.1">
                  <p:embed/>
                </p:oleObj>
              </mc:Choice>
              <mc:Fallback>
                <p:oleObj name="think-cell Slide" r:id="rId17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36A3453B-2F01-4080-B892-5AF77E0ED1EC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00" b="1" i="0" baseline="0" dirty="0">
              <a:latin typeface="Helvetica" panose="020B0604020202020204" pitchFamily="34" charset="0"/>
              <a:ea typeface="+mj-ea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3067" y="374585"/>
            <a:ext cx="5550694" cy="8477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4A0B-9AB4-4A08-8479-73B2C1D619C0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2" y="374586"/>
            <a:ext cx="2336006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bg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81" userDrawn="1">
          <p15:clr>
            <a:srgbClr val="F26B43"/>
          </p15:clr>
        </p15:guide>
        <p15:guide id="4" pos="5579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12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3984" r="23889" b="4094"/>
          <a:stretch>
            <a:fillRect/>
          </a:stretch>
        </p:blipFill>
        <p:spPr>
          <a:xfrm>
            <a:off x="594360" y="1615440"/>
            <a:ext cx="2468880" cy="1813560"/>
          </a:xfrm>
          <a:custGeom>
            <a:avLst/>
            <a:gdLst>
              <a:gd name="connsiteX0" fmla="*/ 453390 w 2468880"/>
              <a:gd name="connsiteY0" fmla="*/ 0 h 1813560"/>
              <a:gd name="connsiteX1" fmla="*/ 2468880 w 2468880"/>
              <a:gd name="connsiteY1" fmla="*/ 0 h 1813560"/>
              <a:gd name="connsiteX2" fmla="*/ 2015490 w 2468880"/>
              <a:gd name="connsiteY2" fmla="*/ 1813560 h 1813560"/>
              <a:gd name="connsiteX3" fmla="*/ 0 w 2468880"/>
              <a:gd name="connsiteY3" fmla="*/ 181356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813560">
                <a:moveTo>
                  <a:pt x="453390" y="0"/>
                </a:moveTo>
                <a:lnTo>
                  <a:pt x="2468880" y="0"/>
                </a:lnTo>
                <a:lnTo>
                  <a:pt x="2015490" y="1813560"/>
                </a:lnTo>
                <a:lnTo>
                  <a:pt x="0" y="1813560"/>
                </a:lnTo>
                <a:close/>
              </a:path>
            </a:pathLst>
          </a:cu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t="1176" r="4891" b="1010"/>
          <a:stretch>
            <a:fillRect/>
          </a:stretch>
        </p:blipFill>
        <p:spPr>
          <a:xfrm>
            <a:off x="2727960" y="1615440"/>
            <a:ext cx="2468880" cy="1813560"/>
          </a:xfrm>
          <a:custGeom>
            <a:avLst/>
            <a:gdLst>
              <a:gd name="connsiteX0" fmla="*/ 453390 w 2468880"/>
              <a:gd name="connsiteY0" fmla="*/ 0 h 1813560"/>
              <a:gd name="connsiteX1" fmla="*/ 2468880 w 2468880"/>
              <a:gd name="connsiteY1" fmla="*/ 0 h 1813560"/>
              <a:gd name="connsiteX2" fmla="*/ 2015490 w 2468880"/>
              <a:gd name="connsiteY2" fmla="*/ 1813560 h 1813560"/>
              <a:gd name="connsiteX3" fmla="*/ 0 w 2468880"/>
              <a:gd name="connsiteY3" fmla="*/ 181356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813560">
                <a:moveTo>
                  <a:pt x="453390" y="0"/>
                </a:moveTo>
                <a:lnTo>
                  <a:pt x="2468880" y="0"/>
                </a:lnTo>
                <a:lnTo>
                  <a:pt x="2015490" y="1813560"/>
                </a:lnTo>
                <a:lnTo>
                  <a:pt x="0" y="1813560"/>
                </a:lnTo>
                <a:close/>
              </a:path>
            </a:pathLst>
          </a:cu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7D5-98BD-4FE6-A430-58A1E1BAB8B1}" type="slidenum">
              <a:rPr lang="en-IN" smtClean="0"/>
              <a:t>1</a:t>
            </a:fld>
            <a:endParaRPr lang="en-IN"/>
          </a:p>
        </p:txBody>
      </p:sp>
      <p:sp>
        <p:nvSpPr>
          <p:cNvPr id="8" name="Freeform 7"/>
          <p:cNvSpPr/>
          <p:nvPr/>
        </p:nvSpPr>
        <p:spPr>
          <a:xfrm>
            <a:off x="3870960" y="0"/>
            <a:ext cx="5273040" cy="6858000"/>
          </a:xfrm>
          <a:custGeom>
            <a:avLst/>
            <a:gdLst>
              <a:gd name="connsiteX0" fmla="*/ 2667000 w 5273040"/>
              <a:gd name="connsiteY0" fmla="*/ 0 h 6858000"/>
              <a:gd name="connsiteX1" fmla="*/ 5273040 w 5273040"/>
              <a:gd name="connsiteY1" fmla="*/ 0 h 6858000"/>
              <a:gd name="connsiteX2" fmla="*/ 5273040 w 5273040"/>
              <a:gd name="connsiteY2" fmla="*/ 6858000 h 6858000"/>
              <a:gd name="connsiteX3" fmla="*/ 0 w 52730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3040" h="6858000">
                <a:moveTo>
                  <a:pt x="2667000" y="0"/>
                </a:moveTo>
                <a:lnTo>
                  <a:pt x="5273040" y="0"/>
                </a:lnTo>
                <a:lnTo>
                  <a:pt x="527304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Freeform 8"/>
          <p:cNvSpPr/>
          <p:nvPr/>
        </p:nvSpPr>
        <p:spPr>
          <a:xfrm>
            <a:off x="4221480" y="0"/>
            <a:ext cx="4922520" cy="6858000"/>
          </a:xfrm>
          <a:custGeom>
            <a:avLst/>
            <a:gdLst>
              <a:gd name="connsiteX0" fmla="*/ 350520 w 5273040"/>
              <a:gd name="connsiteY0" fmla="*/ 5956663 h 6858000"/>
              <a:gd name="connsiteX1" fmla="*/ 350520 w 5273040"/>
              <a:gd name="connsiteY1" fmla="*/ 6858000 h 6858000"/>
              <a:gd name="connsiteX2" fmla="*/ 0 w 5273040"/>
              <a:gd name="connsiteY2" fmla="*/ 6858000 h 6858000"/>
              <a:gd name="connsiteX3" fmla="*/ 3017520 w 5273040"/>
              <a:gd name="connsiteY3" fmla="*/ 0 h 6858000"/>
              <a:gd name="connsiteX4" fmla="*/ 5273040 w 5273040"/>
              <a:gd name="connsiteY4" fmla="*/ 0 h 6858000"/>
              <a:gd name="connsiteX5" fmla="*/ 5273040 w 5273040"/>
              <a:gd name="connsiteY5" fmla="*/ 6858000 h 6858000"/>
              <a:gd name="connsiteX6" fmla="*/ 350520 w 5273040"/>
              <a:gd name="connsiteY6" fmla="*/ 6858000 h 6858000"/>
              <a:gd name="connsiteX0" fmla="*/ 0 w 5273040"/>
              <a:gd name="connsiteY0" fmla="*/ 6858000 h 6858000"/>
              <a:gd name="connsiteX1" fmla="*/ 350520 w 5273040"/>
              <a:gd name="connsiteY1" fmla="*/ 6858000 h 6858000"/>
              <a:gd name="connsiteX2" fmla="*/ 0 w 5273040"/>
              <a:gd name="connsiteY2" fmla="*/ 6858000 h 6858000"/>
              <a:gd name="connsiteX3" fmla="*/ 3017520 w 5273040"/>
              <a:gd name="connsiteY3" fmla="*/ 0 h 6858000"/>
              <a:gd name="connsiteX4" fmla="*/ 5273040 w 5273040"/>
              <a:gd name="connsiteY4" fmla="*/ 0 h 6858000"/>
              <a:gd name="connsiteX5" fmla="*/ 5273040 w 5273040"/>
              <a:gd name="connsiteY5" fmla="*/ 6858000 h 6858000"/>
              <a:gd name="connsiteX6" fmla="*/ 350520 w 5273040"/>
              <a:gd name="connsiteY6" fmla="*/ 6858000 h 6858000"/>
              <a:gd name="connsiteX7" fmla="*/ 3017520 w 5273040"/>
              <a:gd name="connsiteY7" fmla="*/ 0 h 6858000"/>
              <a:gd name="connsiteX0" fmla="*/ 2667000 w 4922520"/>
              <a:gd name="connsiteY0" fmla="*/ 0 h 6858000"/>
              <a:gd name="connsiteX1" fmla="*/ 4922520 w 4922520"/>
              <a:gd name="connsiteY1" fmla="*/ 0 h 6858000"/>
              <a:gd name="connsiteX2" fmla="*/ 4922520 w 4922520"/>
              <a:gd name="connsiteY2" fmla="*/ 6858000 h 6858000"/>
              <a:gd name="connsiteX3" fmla="*/ 0 w 4922520"/>
              <a:gd name="connsiteY3" fmla="*/ 6858000 h 6858000"/>
              <a:gd name="connsiteX4" fmla="*/ 2667000 w 49225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520" h="6858000">
                <a:moveTo>
                  <a:pt x="2667000" y="0"/>
                </a:moveTo>
                <a:lnTo>
                  <a:pt x="4922520" y="0"/>
                </a:lnTo>
                <a:lnTo>
                  <a:pt x="4922520" y="6858000"/>
                </a:lnTo>
                <a:lnTo>
                  <a:pt x="0" y="6858000"/>
                </a:lnTo>
                <a:lnTo>
                  <a:pt x="26670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Freeform 9"/>
          <p:cNvSpPr/>
          <p:nvPr/>
        </p:nvSpPr>
        <p:spPr>
          <a:xfrm>
            <a:off x="353882" y="1615440"/>
            <a:ext cx="582930" cy="1813560"/>
          </a:xfrm>
          <a:custGeom>
            <a:avLst/>
            <a:gdLst>
              <a:gd name="connsiteX0" fmla="*/ 453390 w 582930"/>
              <a:gd name="connsiteY0" fmla="*/ 0 h 1813560"/>
              <a:gd name="connsiteX1" fmla="*/ 582930 w 582930"/>
              <a:gd name="connsiteY1" fmla="*/ 0 h 1813560"/>
              <a:gd name="connsiteX2" fmla="*/ 129540 w 582930"/>
              <a:gd name="connsiteY2" fmla="*/ 1813560 h 1813560"/>
              <a:gd name="connsiteX3" fmla="*/ 0 w 582930"/>
              <a:gd name="connsiteY3" fmla="*/ 181356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" h="1813560">
                <a:moveTo>
                  <a:pt x="453390" y="0"/>
                </a:moveTo>
                <a:lnTo>
                  <a:pt x="582930" y="0"/>
                </a:lnTo>
                <a:lnTo>
                  <a:pt x="129540" y="1813560"/>
                </a:lnTo>
                <a:lnTo>
                  <a:pt x="0" y="18135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304799" y="4013388"/>
            <a:ext cx="3999781" cy="107721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3200" dirty="0"/>
              <a:t>INTEGRATED KV IMAGING SOLUTIONS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62534" y="5200471"/>
            <a:ext cx="3376666" cy="120032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Powering a Better Future for Medical Imaging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2727960" y="1615440"/>
            <a:ext cx="2468880" cy="1813560"/>
          </a:xfrm>
          <a:prstGeom prst="parallelogram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Parallelogram 35"/>
          <p:cNvSpPr/>
          <p:nvPr/>
        </p:nvSpPr>
        <p:spPr>
          <a:xfrm>
            <a:off x="594360" y="1615440"/>
            <a:ext cx="2468880" cy="1813560"/>
          </a:xfrm>
          <a:prstGeom prst="parallelogram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t="2438" r="7082" b="2317"/>
          <a:stretch>
            <a:fillRect/>
          </a:stretch>
        </p:blipFill>
        <p:spPr>
          <a:xfrm>
            <a:off x="4861560" y="1615440"/>
            <a:ext cx="2468880" cy="1813560"/>
          </a:xfrm>
          <a:custGeom>
            <a:avLst/>
            <a:gdLst>
              <a:gd name="connsiteX0" fmla="*/ 453390 w 2468880"/>
              <a:gd name="connsiteY0" fmla="*/ 0 h 1813560"/>
              <a:gd name="connsiteX1" fmla="*/ 2468880 w 2468880"/>
              <a:gd name="connsiteY1" fmla="*/ 0 h 1813560"/>
              <a:gd name="connsiteX2" fmla="*/ 2015490 w 2468880"/>
              <a:gd name="connsiteY2" fmla="*/ 1813560 h 1813560"/>
              <a:gd name="connsiteX3" fmla="*/ 0 w 2468880"/>
              <a:gd name="connsiteY3" fmla="*/ 181356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813560">
                <a:moveTo>
                  <a:pt x="453390" y="0"/>
                </a:moveTo>
                <a:lnTo>
                  <a:pt x="2468880" y="0"/>
                </a:lnTo>
                <a:lnTo>
                  <a:pt x="2015490" y="1813560"/>
                </a:lnTo>
                <a:lnTo>
                  <a:pt x="0" y="1813560"/>
                </a:lnTo>
                <a:close/>
              </a:path>
            </a:pathLst>
          </a:custGeom>
        </p:spPr>
      </p:pic>
      <p:sp>
        <p:nvSpPr>
          <p:cNvPr id="40" name="Parallelogram 39"/>
          <p:cNvSpPr/>
          <p:nvPr/>
        </p:nvSpPr>
        <p:spPr>
          <a:xfrm>
            <a:off x="4861560" y="1615440"/>
            <a:ext cx="2468880" cy="1813560"/>
          </a:xfrm>
          <a:prstGeom prst="parallelogram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304799" y="865852"/>
            <a:ext cx="4552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SPELLMAN HIGH VOLTAGE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99893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8CB868E-BD07-4A47-B9F7-E203A626A66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3881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1C03F57-1FFF-4842-9FDF-7D343E428A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CA" sz="2100" b="1" dirty="0">
              <a:latin typeface="Helvetica" panose="020B0604020202020204" pitchFamily="34" charset="0"/>
              <a:ea typeface="+mj-ea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INTEGRATED KV IMAGING SOLUTIONS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4488CE-A762-6A42-BBFE-8722475FEA5D}"/>
              </a:ext>
            </a:extLst>
          </p:cNvPr>
          <p:cNvSpPr/>
          <p:nvPr/>
        </p:nvSpPr>
        <p:spPr>
          <a:xfrm>
            <a:off x="287337" y="1376363"/>
            <a:ext cx="8569326" cy="69076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Partnering with industry leading component suppliers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to offer best in breed kV imaging solutions to our customers.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DA01F2-37DE-8446-B33A-085843DE7FBA}"/>
              </a:ext>
            </a:extLst>
          </p:cNvPr>
          <p:cNvSpPr/>
          <p:nvPr/>
        </p:nvSpPr>
        <p:spPr>
          <a:xfrm>
            <a:off x="287337" y="2121423"/>
            <a:ext cx="4170363" cy="4666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BENEFITS: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5C6FFB-C19A-464E-B633-1068C8767872}"/>
              </a:ext>
            </a:extLst>
          </p:cNvPr>
          <p:cNvSpPr/>
          <p:nvPr/>
        </p:nvSpPr>
        <p:spPr>
          <a:xfrm>
            <a:off x="287337" y="2588102"/>
            <a:ext cx="4170363" cy="627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40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C0449C-C607-FC41-8DB3-A9DC76DFB447}"/>
              </a:ext>
            </a:extLst>
          </p:cNvPr>
          <p:cNvSpPr/>
          <p:nvPr/>
        </p:nvSpPr>
        <p:spPr>
          <a:xfrm>
            <a:off x="378778" y="2705099"/>
            <a:ext cx="4078922" cy="598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2"/>
                </a:solidFill>
              </a:rPr>
              <a:t>kV imaging components in stock.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84A7F83-A60A-B042-91BB-6DD68A059B30}"/>
              </a:ext>
            </a:extLst>
          </p:cNvPr>
          <p:cNvSpPr/>
          <p:nvPr/>
        </p:nvSpPr>
        <p:spPr>
          <a:xfrm>
            <a:off x="378778" y="3375478"/>
            <a:ext cx="4078922" cy="598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2"/>
                </a:solidFill>
              </a:rPr>
              <a:t>Simplified supply chain.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DDDAED-85E6-114D-A599-43EBDFDA4092}"/>
              </a:ext>
            </a:extLst>
          </p:cNvPr>
          <p:cNvSpPr/>
          <p:nvPr/>
        </p:nvSpPr>
        <p:spPr>
          <a:xfrm>
            <a:off x="378778" y="4045857"/>
            <a:ext cx="4078922" cy="598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2"/>
                </a:solidFill>
              </a:rPr>
              <a:t>Single source of support.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25C850-FF3E-1149-871E-88BFF1E5376F}"/>
              </a:ext>
            </a:extLst>
          </p:cNvPr>
          <p:cNvSpPr/>
          <p:nvPr/>
        </p:nvSpPr>
        <p:spPr>
          <a:xfrm>
            <a:off x="287338" y="2705099"/>
            <a:ext cx="45719" cy="5982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FF81578-D738-9B4F-A56F-05969E04B30E}"/>
              </a:ext>
            </a:extLst>
          </p:cNvPr>
          <p:cNvSpPr/>
          <p:nvPr/>
        </p:nvSpPr>
        <p:spPr>
          <a:xfrm>
            <a:off x="287338" y="3375478"/>
            <a:ext cx="45719" cy="5982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4C087AD-9187-434E-8B0D-E7232B10869F}"/>
              </a:ext>
            </a:extLst>
          </p:cNvPr>
          <p:cNvSpPr/>
          <p:nvPr/>
        </p:nvSpPr>
        <p:spPr>
          <a:xfrm>
            <a:off x="287338" y="4045857"/>
            <a:ext cx="45719" cy="5982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AB655B-599E-5548-9310-13630AACFB6B}"/>
              </a:ext>
            </a:extLst>
          </p:cNvPr>
          <p:cNvSpPr/>
          <p:nvPr/>
        </p:nvSpPr>
        <p:spPr>
          <a:xfrm>
            <a:off x="378778" y="4716237"/>
            <a:ext cx="4078922" cy="598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2"/>
                </a:solidFill>
              </a:rPr>
              <a:t>Pre-engineered solution:                       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high performance out of the box.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927E32-811F-6E44-B35A-A82666111F1E}"/>
              </a:ext>
            </a:extLst>
          </p:cNvPr>
          <p:cNvSpPr/>
          <p:nvPr/>
        </p:nvSpPr>
        <p:spPr>
          <a:xfrm>
            <a:off x="378778" y="5386617"/>
            <a:ext cx="4078922" cy="598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2"/>
                </a:solidFill>
              </a:rPr>
              <a:t>70 plus years of experience and insight.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1FD4DFA-6608-9944-BDB2-53958994A584}"/>
              </a:ext>
            </a:extLst>
          </p:cNvPr>
          <p:cNvSpPr/>
          <p:nvPr/>
        </p:nvSpPr>
        <p:spPr>
          <a:xfrm>
            <a:off x="287338" y="4716237"/>
            <a:ext cx="45719" cy="5982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87F8F9-67AB-AC4A-942F-98240B4D0711}"/>
              </a:ext>
            </a:extLst>
          </p:cNvPr>
          <p:cNvSpPr/>
          <p:nvPr/>
        </p:nvSpPr>
        <p:spPr>
          <a:xfrm>
            <a:off x="287338" y="5386617"/>
            <a:ext cx="45719" cy="5982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B9116BB-39B1-EF4D-8746-EFFCFBDBAAC5}"/>
              </a:ext>
            </a:extLst>
          </p:cNvPr>
          <p:cNvGrpSpPr/>
          <p:nvPr/>
        </p:nvGrpSpPr>
        <p:grpSpPr>
          <a:xfrm>
            <a:off x="7030154" y="2174528"/>
            <a:ext cx="1956448" cy="3104690"/>
            <a:chOff x="7030154" y="2174528"/>
            <a:chExt cx="1956448" cy="310469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ACDC378-C900-EE48-BD24-66B4FB11BC43}"/>
                </a:ext>
              </a:extLst>
            </p:cNvPr>
            <p:cNvSpPr/>
            <p:nvPr/>
          </p:nvSpPr>
          <p:spPr>
            <a:xfrm>
              <a:off x="7107139" y="2354762"/>
              <a:ext cx="1664434" cy="28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A picture containing indoor, open, refrigerator&#10;&#10;Description automatically generated">
              <a:extLst>
                <a:ext uri="{FF2B5EF4-FFF2-40B4-BE49-F238E27FC236}">
                  <a16:creationId xmlns:a16="http://schemas.microsoft.com/office/drawing/2014/main" id="{B9026B60-3D8B-9C4A-B15A-59271087D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0154" y="2174528"/>
              <a:ext cx="1956448" cy="3104690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73A60AD7-9483-594A-A225-648647EF10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76" y="2619453"/>
            <a:ext cx="1770783" cy="974260"/>
          </a:xfrm>
          <a:prstGeom prst="rect">
            <a:avLst/>
          </a:prstGeom>
        </p:spPr>
      </p:pic>
      <p:pic>
        <p:nvPicPr>
          <p:cNvPr id="55" name="Picture 54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27767D7A-558F-D74E-8177-656A32F0B1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34" y="4295012"/>
            <a:ext cx="2792872" cy="1157407"/>
          </a:xfrm>
          <a:prstGeom prst="rect">
            <a:avLst/>
          </a:prstGeom>
        </p:spPr>
      </p:pic>
      <p:pic>
        <p:nvPicPr>
          <p:cNvPr id="56" name="Picture 55" descr="A picture containing object&#10;&#10;Description automatically generated">
            <a:extLst>
              <a:ext uri="{FF2B5EF4-FFF2-40B4-BE49-F238E27FC236}">
                <a16:creationId xmlns:a16="http://schemas.microsoft.com/office/drawing/2014/main" id="{FE8B24D6-E631-374C-A39D-E1DA7E58C2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47" y="2217969"/>
            <a:ext cx="1298263" cy="974260"/>
          </a:xfrm>
          <a:prstGeom prst="rect">
            <a:avLst/>
          </a:prstGeom>
        </p:spPr>
      </p:pic>
      <p:pic>
        <p:nvPicPr>
          <p:cNvPr id="57" name="Picture 56" descr="A close up of a device&#10;&#10;Description automatically generated">
            <a:extLst>
              <a:ext uri="{FF2B5EF4-FFF2-40B4-BE49-F238E27FC236}">
                <a16:creationId xmlns:a16="http://schemas.microsoft.com/office/drawing/2014/main" id="{707B05AE-11E5-3643-95DC-6FFFF08EE8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16" y="3454596"/>
            <a:ext cx="1280054" cy="92042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969E36A-D022-AE49-B6E5-D17DA473C78C}"/>
              </a:ext>
            </a:extLst>
          </p:cNvPr>
          <p:cNvSpPr txBox="1"/>
          <p:nvPr/>
        </p:nvSpPr>
        <p:spPr>
          <a:xfrm>
            <a:off x="4572001" y="5386617"/>
            <a:ext cx="4284662" cy="598258"/>
          </a:xfrm>
          <a:prstGeom prst="rect">
            <a:avLst/>
          </a:prstGeom>
          <a:solidFill>
            <a:srgbClr val="C72B38"/>
          </a:solidFill>
        </p:spPr>
        <p:txBody>
          <a:bodyPr wrap="square" rtlCol="0" anchor="ctr">
            <a:noAutofit/>
          </a:bodyPr>
          <a:lstStyle/>
          <a:p>
            <a:r>
              <a:rPr lang="en-CA" sz="1600" i="1" dirty="0">
                <a:solidFill>
                  <a:schemeClr val="bg1"/>
                </a:solidFill>
              </a:rPr>
              <a:t>One Shipment.</a:t>
            </a:r>
          </a:p>
          <a:p>
            <a:r>
              <a:rPr lang="en-CA" sz="1600" i="1" dirty="0">
                <a:solidFill>
                  <a:schemeClr val="bg1"/>
                </a:solidFill>
              </a:rPr>
              <a:t>One Call for Support</a:t>
            </a:r>
            <a:r>
              <a:rPr lang="en-CA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D5529F40-973F-4405-99CB-A596ACCA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B29F8FC-5D6E-4F1A-A522-7945C5A98D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1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KV IMAGING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3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7DDBED-5C96-41B0-87CA-756BA4AF92FC}"/>
              </a:ext>
            </a:extLst>
          </p:cNvPr>
          <p:cNvGrpSpPr/>
          <p:nvPr/>
        </p:nvGrpSpPr>
        <p:grpSpPr>
          <a:xfrm>
            <a:off x="287337" y="1390389"/>
            <a:ext cx="8569325" cy="882067"/>
            <a:chOff x="287337" y="1390389"/>
            <a:chExt cx="8569325" cy="882067"/>
          </a:xfrm>
        </p:grpSpPr>
        <p:sp>
          <p:nvSpPr>
            <p:cNvPr id="5" name="Rectangle 4"/>
            <p:cNvSpPr/>
            <p:nvPr/>
          </p:nvSpPr>
          <p:spPr>
            <a:xfrm>
              <a:off x="287337" y="1390389"/>
              <a:ext cx="8569325" cy="8193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/>
                <a:t>WITH “POWERED BY SPELLMAN” INTEGRATED KV IMAGING SOLUTIONS, YOU CAN AVOID COMMON </a:t>
              </a:r>
              <a:r>
                <a:rPr lang="en-US" b="1" dirty="0"/>
                <a:t>CHALLENGES</a:t>
              </a:r>
              <a:r>
                <a:rPr lang="en-US" sz="1600" b="1" dirty="0"/>
                <a:t> SUCH AS: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7337" y="2209754"/>
              <a:ext cx="8569325" cy="6270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40EE21-6260-4B10-846A-2D1D70B19682}"/>
              </a:ext>
            </a:extLst>
          </p:cNvPr>
          <p:cNvGrpSpPr/>
          <p:nvPr/>
        </p:nvGrpSpPr>
        <p:grpSpPr>
          <a:xfrm>
            <a:off x="287338" y="2358092"/>
            <a:ext cx="8569325" cy="842469"/>
            <a:chOff x="287338" y="2310317"/>
            <a:chExt cx="8569325" cy="842469"/>
          </a:xfrm>
        </p:grpSpPr>
        <p:sp>
          <p:nvSpPr>
            <p:cNvPr id="13" name="Rectangle 12"/>
            <p:cNvSpPr/>
            <p:nvPr/>
          </p:nvSpPr>
          <p:spPr>
            <a:xfrm>
              <a:off x="287338" y="2310317"/>
              <a:ext cx="45719" cy="8424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8779" y="2310317"/>
              <a:ext cx="8477884" cy="8424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2"/>
                  </a:solidFill>
                </a:rPr>
                <a:t>Integrating a new component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31EA6AA-264C-4FED-BBD5-4DCDD32218AF}"/>
              </a:ext>
            </a:extLst>
          </p:cNvPr>
          <p:cNvGrpSpPr/>
          <p:nvPr/>
        </p:nvGrpSpPr>
        <p:grpSpPr>
          <a:xfrm>
            <a:off x="287338" y="3286197"/>
            <a:ext cx="8569325" cy="842469"/>
            <a:chOff x="287338" y="3254347"/>
            <a:chExt cx="8569325" cy="842469"/>
          </a:xfrm>
        </p:grpSpPr>
        <p:sp>
          <p:nvSpPr>
            <p:cNvPr id="14" name="Rectangle 13"/>
            <p:cNvSpPr/>
            <p:nvPr/>
          </p:nvSpPr>
          <p:spPr>
            <a:xfrm>
              <a:off x="287338" y="3254347"/>
              <a:ext cx="45719" cy="8424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8779" y="3254347"/>
              <a:ext cx="8477884" cy="8424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2"/>
                  </a:solidFill>
                </a:rPr>
                <a:t>Troubleshooting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EB6BD7-2DE9-4F1B-B7CC-A9DD5C78935B}"/>
              </a:ext>
            </a:extLst>
          </p:cNvPr>
          <p:cNvGrpSpPr/>
          <p:nvPr/>
        </p:nvGrpSpPr>
        <p:grpSpPr>
          <a:xfrm>
            <a:off x="287338" y="4214302"/>
            <a:ext cx="8569325" cy="842469"/>
            <a:chOff x="287338" y="4198375"/>
            <a:chExt cx="8569325" cy="842469"/>
          </a:xfrm>
        </p:grpSpPr>
        <p:sp>
          <p:nvSpPr>
            <p:cNvPr id="15" name="Rectangle 14"/>
            <p:cNvSpPr/>
            <p:nvPr/>
          </p:nvSpPr>
          <p:spPr>
            <a:xfrm>
              <a:off x="287338" y="4198375"/>
              <a:ext cx="45719" cy="8424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8779" y="4198375"/>
              <a:ext cx="8477884" cy="8424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2"/>
                  </a:solidFill>
                </a:rPr>
                <a:t>Assuring Compatibility as devices get iterated.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F2F52A-4A4A-4DC7-9D6F-6A4A3DB30EDB}"/>
              </a:ext>
            </a:extLst>
          </p:cNvPr>
          <p:cNvGrpSpPr/>
          <p:nvPr/>
        </p:nvGrpSpPr>
        <p:grpSpPr>
          <a:xfrm>
            <a:off x="287338" y="5142406"/>
            <a:ext cx="8569325" cy="842469"/>
            <a:chOff x="287338" y="5142406"/>
            <a:chExt cx="8569325" cy="842469"/>
          </a:xfrm>
        </p:grpSpPr>
        <p:sp>
          <p:nvSpPr>
            <p:cNvPr id="17" name="Rectangle 16"/>
            <p:cNvSpPr/>
            <p:nvPr/>
          </p:nvSpPr>
          <p:spPr>
            <a:xfrm>
              <a:off x="378779" y="5142406"/>
              <a:ext cx="8477884" cy="8424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2"/>
                  </a:solidFill>
                </a:rPr>
                <a:t>Coordinating Shipments from Multiple Sources.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7338" y="5142406"/>
              <a:ext cx="45719" cy="8424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/>
            </a:p>
          </p:txBody>
        </p:sp>
      </p:grpSp>
    </p:spTree>
    <p:extLst>
      <p:ext uri="{BB962C8B-B14F-4D97-AF65-F5344CB8AC3E}">
        <p14:creationId xmlns:p14="http://schemas.microsoft.com/office/powerpoint/2010/main" val="124660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SIMPLICITY THE SPELLMAN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4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B13537A-5BCF-B647-905D-4A6679E03E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t="21684" r="-46" b="8109"/>
          <a:stretch/>
        </p:blipFill>
        <p:spPr>
          <a:xfrm>
            <a:off x="291307" y="1376363"/>
            <a:ext cx="8565356" cy="400895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C0E9329-5B13-B642-8492-9D5ACA4E1D73}"/>
              </a:ext>
            </a:extLst>
          </p:cNvPr>
          <p:cNvSpPr/>
          <p:nvPr/>
        </p:nvSpPr>
        <p:spPr>
          <a:xfrm>
            <a:off x="287337" y="5105139"/>
            <a:ext cx="8569325" cy="819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Industry leading performance… Made Simple.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ED0457-C244-D445-931A-258F235E50A3}"/>
              </a:ext>
            </a:extLst>
          </p:cNvPr>
          <p:cNvSpPr/>
          <p:nvPr/>
        </p:nvSpPr>
        <p:spPr>
          <a:xfrm>
            <a:off x="287337" y="5924504"/>
            <a:ext cx="8569325" cy="627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Q8eOHoJTU5Cnv4KQVE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G2WEhxDNADO._EUhTo3g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V_New-2018-02-21.potx" id="{85EAF06B-7B4C-4446-A32B-2AE3A52F623D}" vid="{3E799C81-1FCF-49EC-92C5-CB5D58CC09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117</Words>
  <Application>Microsoft Office PowerPoint</Application>
  <PresentationFormat>On-screen Show (4:3)</PresentationFormat>
  <Paragraphs>27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Wingdings</vt:lpstr>
      <vt:lpstr>1_Office Theme</vt:lpstr>
      <vt:lpstr>think-cell Slide</vt:lpstr>
      <vt:lpstr>PowerPoint Presentation</vt:lpstr>
      <vt:lpstr>INTEGRATED KV IMAGING SOLUTIONS</vt:lpstr>
      <vt:lpstr>INTEGRATED KV IMAGING SOLUTIONS</vt:lpstr>
      <vt:lpstr>SIMPLICITY THE SPELLMAN 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Ramandeep Singh</dc:creator>
  <cp:lastModifiedBy>Suzanne Muller</cp:lastModifiedBy>
  <cp:revision>62</cp:revision>
  <dcterms:created xsi:type="dcterms:W3CDTF">2018-11-14T08:47:24Z</dcterms:created>
  <dcterms:modified xsi:type="dcterms:W3CDTF">2019-11-20T21:47:57Z</dcterms:modified>
</cp:coreProperties>
</file>