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6"/>
  </p:notesMasterIdLst>
  <p:sldIdLst>
    <p:sldId id="261" r:id="rId2"/>
    <p:sldId id="286" r:id="rId3"/>
    <p:sldId id="287" r:id="rId4"/>
    <p:sldId id="288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" userDrawn="1">
          <p15:clr>
            <a:srgbClr val="A4A3A4"/>
          </p15:clr>
        </p15:guide>
        <p15:guide id="2" pos="2808" userDrawn="1">
          <p15:clr>
            <a:srgbClr val="A4A3A4"/>
          </p15:clr>
        </p15:guide>
        <p15:guide id="3" pos="2948" userDrawn="1">
          <p15:clr>
            <a:srgbClr val="A4A3A4"/>
          </p15:clr>
        </p15:guide>
        <p15:guide id="5" orient="horz" pos="43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C72B38"/>
    <a:srgbClr val="262626"/>
    <a:srgbClr val="F7F7F7"/>
    <a:srgbClr val="FFFFFF"/>
    <a:srgbClr val="C5C4C2"/>
    <a:srgbClr val="F2F1EF"/>
    <a:srgbClr val="EFEFED"/>
    <a:srgbClr val="E5E5E5"/>
    <a:srgbClr val="D2D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1356" y="78"/>
      </p:cViewPr>
      <p:guideLst>
        <p:guide orient="horz" pos="5"/>
        <p:guide pos="2808"/>
        <p:guide pos="2948"/>
        <p:guide orient="horz"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FFD88-5A9F-43E0-B602-06F96D27A808}" type="datetimeFigureOut">
              <a:rPr lang="en-IN" smtClean="0"/>
              <a:t>20-11-2019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CEFF9-40F1-4B3C-A930-33C96B92764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1984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B8D93-3F64-4E74-AE0A-442925DFE4CC}" type="datetime1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65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56734-C96D-4072-9C0C-FA594E7DB653}" type="datetime1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83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7036" y="373591"/>
            <a:ext cx="5550694" cy="849843"/>
          </a:xfrm>
          <a:ln>
            <a:noFill/>
          </a:ln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F6434-70B5-4BEF-AEC0-FFAE7EE12AD9}" type="datetime1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3714E-1191-481F-9FCE-E70D39875E46}" type="datetime1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1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7830" y="371303"/>
            <a:ext cx="5181600" cy="847898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>
              <a:defRPr sz="2100" b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021F-D855-49FF-A3F1-0D741A63E248}" type="datetime1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51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F522A-1653-468F-A6CD-1A20626AFE69}" type="datetime1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4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170" y="373811"/>
            <a:ext cx="5557838" cy="849622"/>
          </a:xfrm>
          <a:solidFill>
            <a:schemeClr val="tx1">
              <a:lumMod val="85000"/>
              <a:lumOff val="15000"/>
            </a:schemeClr>
          </a:solidFill>
        </p:spPr>
        <p:txBody>
          <a:bodyPr>
            <a:normAutofit/>
          </a:bodyPr>
          <a:lstStyle>
            <a:lvl1pPr algn="ctr">
              <a:defRPr sz="2100" b="1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19C2-A15D-49F1-B5BB-29BE20D6B423}" type="datetime1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60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7036" y="373591"/>
            <a:ext cx="5550694" cy="84984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76B8F-D0B3-4B65-924A-44CE9B3EC0EE}" type="datetime1">
              <a:rPr lang="en-US" smtClean="0"/>
              <a:t>11/20/2019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54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7579B-7F30-45BE-8C19-F2F7FCE81824}" type="datetime1">
              <a:rPr lang="en-US" smtClean="0"/>
              <a:t>11/20/2019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781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7036" y="373591"/>
            <a:ext cx="5550694" cy="84984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D53C-FE98-4645-AB4D-3F77A93236C1}" type="datetime1">
              <a:rPr lang="en-US" smtClean="0"/>
              <a:t>11/20/2019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71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1459B-FA68-4B08-9A35-316958BC0CF6}" type="datetime1">
              <a:rPr lang="en-US" smtClean="0"/>
              <a:t>11/20/2019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57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1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500">
                <a:solidFill>
                  <a:schemeClr val="bg1"/>
                </a:solidFill>
              </a:defRPr>
            </a:lvl4pPr>
            <a:lvl5pPr>
              <a:defRPr sz="1500">
                <a:solidFill>
                  <a:schemeClr val="bg1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BE40-8919-43B9-A427-4B811D3C79AE}" type="datetime1">
              <a:rPr lang="en-US" smtClean="0"/>
              <a:t>11/20/2019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946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chemeClr val="bg2">
                <a:lumMod val="75000"/>
              </a:schemeClr>
            </a:gs>
            <a:gs pos="67000">
              <a:srgbClr val="9AA1AE"/>
            </a:gs>
            <a:gs pos="100000">
              <a:schemeClr val="tx2">
                <a:lumMod val="75000"/>
              </a:schemeClr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676FDEBB-7F80-40DB-9710-83FB614AFDF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242217106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think-cell Slide" r:id="rId17" imgW="381" imgH="321" progId="TCLayout.ActiveDocument.1">
                  <p:embed/>
                </p:oleObj>
              </mc:Choice>
              <mc:Fallback>
                <p:oleObj name="think-cell Slide" r:id="rId17" imgW="381" imgH="32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5BB5D563-9E8C-4BE7-B903-9904F7E65060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2100" b="1" i="0" baseline="0" dirty="0">
              <a:latin typeface="Helvetica" panose="020B0604020202020204" pitchFamily="2" charset="0"/>
              <a:ea typeface="+mj-ea"/>
              <a:sym typeface="Helvetica" panose="020B0604020202020204" pitchFamily="2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63067" y="374585"/>
            <a:ext cx="5550694" cy="84772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94A0B-9AB4-4A08-8479-73B2C1D619C0}" type="datetime1">
              <a:rPr lang="en-US" smtClean="0"/>
              <a:t>11/20/2019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9F8FC-5D6E-4F1A-A522-7945C5A98D8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22" y="374586"/>
            <a:ext cx="2336006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23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bg1"/>
          </a:solidFill>
          <a:latin typeface="Helvetica" panose="020B0604020202020204" pitchFamily="34" charset="0"/>
          <a:ea typeface="+mj-ea"/>
          <a:cs typeface="Helvetica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181" userDrawn="1">
          <p15:clr>
            <a:srgbClr val="F26B43"/>
          </p15:clr>
        </p15:guide>
        <p15:guide id="4" pos="5579" userDrawn="1">
          <p15:clr>
            <a:srgbClr val="F26B43"/>
          </p15:clr>
        </p15:guide>
        <p15:guide id="5" orient="horz" pos="867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tags" Target="../tags/tag5.xml"/><Relationship Id="rId7" Type="http://schemas.openxmlformats.org/officeDocument/2006/relationships/image" Target="../media/image9.pn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10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11.png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9" t="3984" r="23889" b="4094"/>
          <a:stretch>
            <a:fillRect/>
          </a:stretch>
        </p:blipFill>
        <p:spPr>
          <a:xfrm>
            <a:off x="594360" y="1615440"/>
            <a:ext cx="2468880" cy="1813560"/>
          </a:xfrm>
          <a:custGeom>
            <a:avLst/>
            <a:gdLst>
              <a:gd name="connsiteX0" fmla="*/ 453390 w 2468880"/>
              <a:gd name="connsiteY0" fmla="*/ 0 h 1813560"/>
              <a:gd name="connsiteX1" fmla="*/ 2468880 w 2468880"/>
              <a:gd name="connsiteY1" fmla="*/ 0 h 1813560"/>
              <a:gd name="connsiteX2" fmla="*/ 2015490 w 2468880"/>
              <a:gd name="connsiteY2" fmla="*/ 1813560 h 1813560"/>
              <a:gd name="connsiteX3" fmla="*/ 0 w 2468880"/>
              <a:gd name="connsiteY3" fmla="*/ 1813560 h 1813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8880" h="1813560">
                <a:moveTo>
                  <a:pt x="453390" y="0"/>
                </a:moveTo>
                <a:lnTo>
                  <a:pt x="2468880" y="0"/>
                </a:lnTo>
                <a:lnTo>
                  <a:pt x="2015490" y="1813560"/>
                </a:lnTo>
                <a:lnTo>
                  <a:pt x="0" y="1813560"/>
                </a:lnTo>
                <a:close/>
              </a:path>
            </a:pathLst>
          </a:cu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" t="1176" r="4891" b="1010"/>
          <a:stretch>
            <a:fillRect/>
          </a:stretch>
        </p:blipFill>
        <p:spPr>
          <a:xfrm>
            <a:off x="2727960" y="1615440"/>
            <a:ext cx="2468880" cy="1813560"/>
          </a:xfrm>
          <a:custGeom>
            <a:avLst/>
            <a:gdLst>
              <a:gd name="connsiteX0" fmla="*/ 453390 w 2468880"/>
              <a:gd name="connsiteY0" fmla="*/ 0 h 1813560"/>
              <a:gd name="connsiteX1" fmla="*/ 2468880 w 2468880"/>
              <a:gd name="connsiteY1" fmla="*/ 0 h 1813560"/>
              <a:gd name="connsiteX2" fmla="*/ 2015490 w 2468880"/>
              <a:gd name="connsiteY2" fmla="*/ 1813560 h 1813560"/>
              <a:gd name="connsiteX3" fmla="*/ 0 w 2468880"/>
              <a:gd name="connsiteY3" fmla="*/ 1813560 h 1813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8880" h="1813560">
                <a:moveTo>
                  <a:pt x="453390" y="0"/>
                </a:moveTo>
                <a:lnTo>
                  <a:pt x="2468880" y="0"/>
                </a:lnTo>
                <a:lnTo>
                  <a:pt x="2015490" y="1813560"/>
                </a:lnTo>
                <a:lnTo>
                  <a:pt x="0" y="1813560"/>
                </a:lnTo>
                <a:close/>
              </a:path>
            </a:pathLst>
          </a:cu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C77D5-98BD-4FE6-A430-58A1E1BAB8B1}" type="slidenum">
              <a:rPr lang="en-IN" smtClean="0"/>
              <a:t>1</a:t>
            </a:fld>
            <a:endParaRPr lang="en-IN"/>
          </a:p>
        </p:txBody>
      </p:sp>
      <p:sp>
        <p:nvSpPr>
          <p:cNvPr id="8" name="Freeform 7"/>
          <p:cNvSpPr/>
          <p:nvPr/>
        </p:nvSpPr>
        <p:spPr>
          <a:xfrm>
            <a:off x="3870960" y="0"/>
            <a:ext cx="5273040" cy="6858000"/>
          </a:xfrm>
          <a:custGeom>
            <a:avLst/>
            <a:gdLst>
              <a:gd name="connsiteX0" fmla="*/ 2667000 w 5273040"/>
              <a:gd name="connsiteY0" fmla="*/ 0 h 6858000"/>
              <a:gd name="connsiteX1" fmla="*/ 5273040 w 5273040"/>
              <a:gd name="connsiteY1" fmla="*/ 0 h 6858000"/>
              <a:gd name="connsiteX2" fmla="*/ 5273040 w 5273040"/>
              <a:gd name="connsiteY2" fmla="*/ 6858000 h 6858000"/>
              <a:gd name="connsiteX3" fmla="*/ 0 w 527304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3040" h="6858000">
                <a:moveTo>
                  <a:pt x="2667000" y="0"/>
                </a:moveTo>
                <a:lnTo>
                  <a:pt x="5273040" y="0"/>
                </a:lnTo>
                <a:lnTo>
                  <a:pt x="527304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" name="Freeform 8"/>
          <p:cNvSpPr/>
          <p:nvPr/>
        </p:nvSpPr>
        <p:spPr>
          <a:xfrm>
            <a:off x="4221480" y="0"/>
            <a:ext cx="4922520" cy="6858000"/>
          </a:xfrm>
          <a:custGeom>
            <a:avLst/>
            <a:gdLst>
              <a:gd name="connsiteX0" fmla="*/ 350520 w 5273040"/>
              <a:gd name="connsiteY0" fmla="*/ 5956663 h 6858000"/>
              <a:gd name="connsiteX1" fmla="*/ 350520 w 5273040"/>
              <a:gd name="connsiteY1" fmla="*/ 6858000 h 6858000"/>
              <a:gd name="connsiteX2" fmla="*/ 0 w 5273040"/>
              <a:gd name="connsiteY2" fmla="*/ 6858000 h 6858000"/>
              <a:gd name="connsiteX3" fmla="*/ 3017520 w 5273040"/>
              <a:gd name="connsiteY3" fmla="*/ 0 h 6858000"/>
              <a:gd name="connsiteX4" fmla="*/ 5273040 w 5273040"/>
              <a:gd name="connsiteY4" fmla="*/ 0 h 6858000"/>
              <a:gd name="connsiteX5" fmla="*/ 5273040 w 5273040"/>
              <a:gd name="connsiteY5" fmla="*/ 6858000 h 6858000"/>
              <a:gd name="connsiteX6" fmla="*/ 350520 w 5273040"/>
              <a:gd name="connsiteY6" fmla="*/ 6858000 h 6858000"/>
              <a:gd name="connsiteX0" fmla="*/ 0 w 5273040"/>
              <a:gd name="connsiteY0" fmla="*/ 6858000 h 6858000"/>
              <a:gd name="connsiteX1" fmla="*/ 350520 w 5273040"/>
              <a:gd name="connsiteY1" fmla="*/ 6858000 h 6858000"/>
              <a:gd name="connsiteX2" fmla="*/ 0 w 5273040"/>
              <a:gd name="connsiteY2" fmla="*/ 6858000 h 6858000"/>
              <a:gd name="connsiteX3" fmla="*/ 3017520 w 5273040"/>
              <a:gd name="connsiteY3" fmla="*/ 0 h 6858000"/>
              <a:gd name="connsiteX4" fmla="*/ 5273040 w 5273040"/>
              <a:gd name="connsiteY4" fmla="*/ 0 h 6858000"/>
              <a:gd name="connsiteX5" fmla="*/ 5273040 w 5273040"/>
              <a:gd name="connsiteY5" fmla="*/ 6858000 h 6858000"/>
              <a:gd name="connsiteX6" fmla="*/ 350520 w 5273040"/>
              <a:gd name="connsiteY6" fmla="*/ 6858000 h 6858000"/>
              <a:gd name="connsiteX7" fmla="*/ 3017520 w 5273040"/>
              <a:gd name="connsiteY7" fmla="*/ 0 h 6858000"/>
              <a:gd name="connsiteX0" fmla="*/ 2667000 w 4922520"/>
              <a:gd name="connsiteY0" fmla="*/ 0 h 6858000"/>
              <a:gd name="connsiteX1" fmla="*/ 4922520 w 4922520"/>
              <a:gd name="connsiteY1" fmla="*/ 0 h 6858000"/>
              <a:gd name="connsiteX2" fmla="*/ 4922520 w 4922520"/>
              <a:gd name="connsiteY2" fmla="*/ 6858000 h 6858000"/>
              <a:gd name="connsiteX3" fmla="*/ 0 w 4922520"/>
              <a:gd name="connsiteY3" fmla="*/ 6858000 h 6858000"/>
              <a:gd name="connsiteX4" fmla="*/ 2667000 w 4922520"/>
              <a:gd name="connsiteY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22520" h="6858000">
                <a:moveTo>
                  <a:pt x="2667000" y="0"/>
                </a:moveTo>
                <a:lnTo>
                  <a:pt x="4922520" y="0"/>
                </a:lnTo>
                <a:lnTo>
                  <a:pt x="4922520" y="6858000"/>
                </a:lnTo>
                <a:lnTo>
                  <a:pt x="0" y="6858000"/>
                </a:lnTo>
                <a:lnTo>
                  <a:pt x="266700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0" name="Freeform 9"/>
          <p:cNvSpPr/>
          <p:nvPr/>
        </p:nvSpPr>
        <p:spPr>
          <a:xfrm>
            <a:off x="353882" y="1615440"/>
            <a:ext cx="582930" cy="1813560"/>
          </a:xfrm>
          <a:custGeom>
            <a:avLst/>
            <a:gdLst>
              <a:gd name="connsiteX0" fmla="*/ 453390 w 582930"/>
              <a:gd name="connsiteY0" fmla="*/ 0 h 1813560"/>
              <a:gd name="connsiteX1" fmla="*/ 582930 w 582930"/>
              <a:gd name="connsiteY1" fmla="*/ 0 h 1813560"/>
              <a:gd name="connsiteX2" fmla="*/ 129540 w 582930"/>
              <a:gd name="connsiteY2" fmla="*/ 1813560 h 1813560"/>
              <a:gd name="connsiteX3" fmla="*/ 0 w 582930"/>
              <a:gd name="connsiteY3" fmla="*/ 1813560 h 1813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930" h="1813560">
                <a:moveTo>
                  <a:pt x="453390" y="0"/>
                </a:moveTo>
                <a:lnTo>
                  <a:pt x="582930" y="0"/>
                </a:lnTo>
                <a:lnTo>
                  <a:pt x="129540" y="1813560"/>
                </a:lnTo>
                <a:lnTo>
                  <a:pt x="0" y="181356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>
            <a:off x="304799" y="4013388"/>
            <a:ext cx="3999781" cy="58477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r>
              <a:rPr lang="en-US" sz="3200" dirty="0"/>
              <a:t>MAMMOGRAPHY</a:t>
            </a:r>
            <a:endParaRPr lang="en-IN" sz="3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62534" y="5200471"/>
            <a:ext cx="3376666" cy="1200329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r"/>
            <a:r>
              <a:rPr lang="en-US" sz="2400" dirty="0">
                <a:solidFill>
                  <a:schemeClr val="bg1"/>
                </a:solidFill>
              </a:rPr>
              <a:t>Powering a Better Future for Medical Imaging</a:t>
            </a:r>
            <a:br>
              <a:rPr lang="en-US" sz="2400" dirty="0">
                <a:solidFill>
                  <a:schemeClr val="bg1"/>
                </a:solidFill>
              </a:rPr>
            </a:br>
            <a:endParaRPr lang="en-IN" sz="2400" dirty="0">
              <a:solidFill>
                <a:schemeClr val="bg1"/>
              </a:solidFill>
            </a:endParaRPr>
          </a:p>
        </p:txBody>
      </p:sp>
      <p:sp>
        <p:nvSpPr>
          <p:cNvPr id="30" name="Parallelogram 29"/>
          <p:cNvSpPr/>
          <p:nvPr/>
        </p:nvSpPr>
        <p:spPr>
          <a:xfrm>
            <a:off x="2727960" y="1615440"/>
            <a:ext cx="2468880" cy="1813560"/>
          </a:xfrm>
          <a:prstGeom prst="parallelogram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36" name="Parallelogram 35"/>
          <p:cNvSpPr/>
          <p:nvPr/>
        </p:nvSpPr>
        <p:spPr>
          <a:xfrm>
            <a:off x="594360" y="1615440"/>
            <a:ext cx="2468880" cy="1813560"/>
          </a:xfrm>
          <a:prstGeom prst="parallelogram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8" t="2438" r="7082" b="2317"/>
          <a:stretch>
            <a:fillRect/>
          </a:stretch>
        </p:blipFill>
        <p:spPr>
          <a:xfrm>
            <a:off x="4861560" y="1615440"/>
            <a:ext cx="2468880" cy="1813560"/>
          </a:xfrm>
          <a:custGeom>
            <a:avLst/>
            <a:gdLst>
              <a:gd name="connsiteX0" fmla="*/ 453390 w 2468880"/>
              <a:gd name="connsiteY0" fmla="*/ 0 h 1813560"/>
              <a:gd name="connsiteX1" fmla="*/ 2468880 w 2468880"/>
              <a:gd name="connsiteY1" fmla="*/ 0 h 1813560"/>
              <a:gd name="connsiteX2" fmla="*/ 2015490 w 2468880"/>
              <a:gd name="connsiteY2" fmla="*/ 1813560 h 1813560"/>
              <a:gd name="connsiteX3" fmla="*/ 0 w 2468880"/>
              <a:gd name="connsiteY3" fmla="*/ 1813560 h 1813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68880" h="1813560">
                <a:moveTo>
                  <a:pt x="453390" y="0"/>
                </a:moveTo>
                <a:lnTo>
                  <a:pt x="2468880" y="0"/>
                </a:lnTo>
                <a:lnTo>
                  <a:pt x="2015490" y="1813560"/>
                </a:lnTo>
                <a:lnTo>
                  <a:pt x="0" y="1813560"/>
                </a:lnTo>
                <a:close/>
              </a:path>
            </a:pathLst>
          </a:custGeom>
        </p:spPr>
      </p:pic>
      <p:sp>
        <p:nvSpPr>
          <p:cNvPr id="40" name="Parallelogram 39"/>
          <p:cNvSpPr/>
          <p:nvPr/>
        </p:nvSpPr>
        <p:spPr>
          <a:xfrm>
            <a:off x="4861560" y="1615440"/>
            <a:ext cx="2468880" cy="1813560"/>
          </a:xfrm>
          <a:prstGeom prst="parallelogram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extBox 1"/>
          <p:cNvSpPr txBox="1"/>
          <p:nvPr/>
        </p:nvSpPr>
        <p:spPr>
          <a:xfrm>
            <a:off x="304799" y="865852"/>
            <a:ext cx="45528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SPELLMAN HIGH VOLTAGE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1998938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Object 29" hidden="1">
            <a:extLst>
              <a:ext uri="{FF2B5EF4-FFF2-40B4-BE49-F238E27FC236}">
                <a16:creationId xmlns:a16="http://schemas.microsoft.com/office/drawing/2014/main" id="{83C7B7BE-5BA8-4A7D-AEA6-768ED5D9739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88537441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think-cell Slide" r:id="rId5" imgW="381" imgH="321" progId="TCLayout.ActiveDocument.1">
                  <p:embed/>
                </p:oleObj>
              </mc:Choice>
              <mc:Fallback>
                <p:oleObj name="think-cell Slide" r:id="rId5" imgW="381" imgH="32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 hidden="1">
            <a:extLst>
              <a:ext uri="{FF2B5EF4-FFF2-40B4-BE49-F238E27FC236}">
                <a16:creationId xmlns:a16="http://schemas.microsoft.com/office/drawing/2014/main" id="{2C84FEFE-2999-4540-A22D-8FF8121C9CD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2100" b="1" dirty="0">
              <a:latin typeface="Helvetica" panose="020B0604020202020204" pitchFamily="2" charset="0"/>
              <a:ea typeface="+mj-ea"/>
              <a:sym typeface="Helvetica" panose="020B0604020202020204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MAMMOGRAPHY X-RAY GENERATORS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7337" y="1390650"/>
            <a:ext cx="8569326" cy="290015"/>
          </a:xfrm>
          <a:prstGeom prst="rect">
            <a:avLst/>
          </a:prstGeom>
          <a:solidFill>
            <a:srgbClr val="C72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VMX &amp; PMX MAMMOGRAPHY GENERATORS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CD94613-4A1F-459A-B1D4-8B236B8B7002}"/>
              </a:ext>
            </a:extLst>
          </p:cNvPr>
          <p:cNvGrpSpPr/>
          <p:nvPr/>
        </p:nvGrpSpPr>
        <p:grpSpPr>
          <a:xfrm>
            <a:off x="287338" y="3013616"/>
            <a:ext cx="5403508" cy="539722"/>
            <a:chOff x="287338" y="3026007"/>
            <a:chExt cx="5403508" cy="539722"/>
          </a:xfrm>
        </p:grpSpPr>
        <p:sp>
          <p:nvSpPr>
            <p:cNvPr id="13" name="Rectangle 12"/>
            <p:cNvSpPr/>
            <p:nvPr/>
          </p:nvSpPr>
          <p:spPr>
            <a:xfrm>
              <a:off x="287338" y="3026007"/>
              <a:ext cx="45719" cy="53972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78777" y="3026007"/>
              <a:ext cx="5312069" cy="53972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Common communication and interface. </a:t>
              </a:r>
              <a:br>
                <a:rPr lang="en-IN" sz="1600" dirty="0">
                  <a:solidFill>
                    <a:schemeClr val="tx2"/>
                  </a:solidFill>
                </a:rPr>
              </a:br>
              <a:r>
                <a:rPr lang="en-IN" sz="1600" dirty="0">
                  <a:solidFill>
                    <a:schemeClr val="tx2"/>
                  </a:solidFill>
                </a:rPr>
                <a:t>(RS232 &amp; Discrete Signals)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8EEE786-7EB8-474A-B117-E103CD29C3F4}"/>
              </a:ext>
            </a:extLst>
          </p:cNvPr>
          <p:cNvGrpSpPr/>
          <p:nvPr/>
        </p:nvGrpSpPr>
        <p:grpSpPr>
          <a:xfrm>
            <a:off x="287338" y="3621499"/>
            <a:ext cx="5403508" cy="539723"/>
            <a:chOff x="287338" y="3630792"/>
            <a:chExt cx="5403508" cy="539723"/>
          </a:xfrm>
        </p:grpSpPr>
        <p:sp>
          <p:nvSpPr>
            <p:cNvPr id="14" name="Rectangle 13"/>
            <p:cNvSpPr/>
            <p:nvPr/>
          </p:nvSpPr>
          <p:spPr>
            <a:xfrm>
              <a:off x="287338" y="3630793"/>
              <a:ext cx="45719" cy="53972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78777" y="3630792"/>
              <a:ext cx="5312069" cy="53972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Compact Design. </a:t>
              </a:r>
              <a:br>
                <a:rPr lang="en-IN" sz="1600" dirty="0">
                  <a:solidFill>
                    <a:schemeClr val="tx2"/>
                  </a:solidFill>
                </a:rPr>
              </a:br>
              <a:r>
                <a:rPr lang="en-IN" sz="1600" dirty="0">
                  <a:solidFill>
                    <a:schemeClr val="tx2"/>
                  </a:solidFill>
                </a:rPr>
                <a:t>(VMX is 12.5 L and PMX is 13.4 L in Volume)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6C91AB1D-621E-4953-A136-AB871A4B33F1}"/>
              </a:ext>
            </a:extLst>
          </p:cNvPr>
          <p:cNvGrpSpPr/>
          <p:nvPr/>
        </p:nvGrpSpPr>
        <p:grpSpPr>
          <a:xfrm>
            <a:off x="287338" y="4229383"/>
            <a:ext cx="5403508" cy="539723"/>
            <a:chOff x="287338" y="4235578"/>
            <a:chExt cx="5403508" cy="539723"/>
          </a:xfrm>
        </p:grpSpPr>
        <p:sp>
          <p:nvSpPr>
            <p:cNvPr id="15" name="Rectangle 14"/>
            <p:cNvSpPr/>
            <p:nvPr/>
          </p:nvSpPr>
          <p:spPr>
            <a:xfrm>
              <a:off x="287338" y="4235578"/>
              <a:ext cx="45719" cy="53972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78777" y="4235579"/>
              <a:ext cx="5312069" cy="53972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2"/>
                  </a:solidFill>
                </a:rPr>
                <a:t>Dual Speed Starter.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D2C5B54-9B2C-44E7-9851-BB674D5953DC}"/>
              </a:ext>
            </a:extLst>
          </p:cNvPr>
          <p:cNvGrpSpPr/>
          <p:nvPr/>
        </p:nvGrpSpPr>
        <p:grpSpPr>
          <a:xfrm>
            <a:off x="287338" y="4837267"/>
            <a:ext cx="5403508" cy="539722"/>
            <a:chOff x="287338" y="4840366"/>
            <a:chExt cx="5403508" cy="539722"/>
          </a:xfrm>
        </p:grpSpPr>
        <p:sp>
          <p:nvSpPr>
            <p:cNvPr id="17" name="Rectangle 16"/>
            <p:cNvSpPr/>
            <p:nvPr/>
          </p:nvSpPr>
          <p:spPr>
            <a:xfrm>
              <a:off x="378777" y="4840366"/>
              <a:ext cx="5312069" cy="53972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VMX is optimized for Breast Screening Applications.</a:t>
              </a: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7338" y="4840366"/>
              <a:ext cx="45719" cy="53972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089E3D6-DF90-4CE6-B5C2-F3FFB4811FBB}"/>
              </a:ext>
            </a:extLst>
          </p:cNvPr>
          <p:cNvGrpSpPr/>
          <p:nvPr/>
        </p:nvGrpSpPr>
        <p:grpSpPr>
          <a:xfrm>
            <a:off x="287338" y="5445152"/>
            <a:ext cx="5403508" cy="539722"/>
            <a:chOff x="287338" y="5445152"/>
            <a:chExt cx="5403508" cy="539722"/>
          </a:xfrm>
        </p:grpSpPr>
        <p:sp>
          <p:nvSpPr>
            <p:cNvPr id="18" name="Rectangle 17"/>
            <p:cNvSpPr/>
            <p:nvPr/>
          </p:nvSpPr>
          <p:spPr>
            <a:xfrm>
              <a:off x="378777" y="5445152"/>
              <a:ext cx="5312069" cy="53972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PMX is Optimized for Tomosynthesis and 3D </a:t>
              </a:r>
              <a:br>
                <a:rPr lang="en-IN" sz="1600" dirty="0">
                  <a:solidFill>
                    <a:schemeClr val="tx2"/>
                  </a:solidFill>
                </a:rPr>
              </a:br>
              <a:r>
                <a:rPr lang="en-IN" sz="1600" dirty="0">
                  <a:solidFill>
                    <a:schemeClr val="tx2"/>
                  </a:solidFill>
                </a:rPr>
                <a:t>Imaging Applications.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87338" y="5445152"/>
              <a:ext cx="45719" cy="53972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4" name="Rectangle 5">
            <a:extLst>
              <a:ext uri="{FF2B5EF4-FFF2-40B4-BE49-F238E27FC236}">
                <a16:creationId xmlns:a16="http://schemas.microsoft.com/office/drawing/2014/main" id="{1A566197-A9B4-4D0A-9E39-E72AD1A58046}"/>
              </a:ext>
            </a:extLst>
          </p:cNvPr>
          <p:cNvSpPr/>
          <p:nvPr/>
        </p:nvSpPr>
        <p:spPr>
          <a:xfrm>
            <a:off x="287337" y="1748826"/>
            <a:ext cx="8569326" cy="599087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600" dirty="0">
                <a:solidFill>
                  <a:schemeClr val="bg1"/>
                </a:solidFill>
              </a:rPr>
              <a:t>VMX and PMX are Spellman’s Products for The Mammography Market For Cathode Grounded </a:t>
            </a:r>
            <a:br>
              <a:rPr lang="en-IN" sz="1600" dirty="0">
                <a:solidFill>
                  <a:schemeClr val="bg1"/>
                </a:solidFill>
              </a:rPr>
            </a:br>
            <a:r>
              <a:rPr lang="en-IN" sz="1600" dirty="0">
                <a:solidFill>
                  <a:schemeClr val="bg1"/>
                </a:solidFill>
              </a:rPr>
              <a:t>Single Ended X-Ray Tubes.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38CDDA2-8390-4996-B870-3A270E2FCED0}"/>
              </a:ext>
            </a:extLst>
          </p:cNvPr>
          <p:cNvGrpSpPr/>
          <p:nvPr/>
        </p:nvGrpSpPr>
        <p:grpSpPr>
          <a:xfrm>
            <a:off x="287337" y="2416074"/>
            <a:ext cx="5403509" cy="529381"/>
            <a:chOff x="287337" y="2417192"/>
            <a:chExt cx="4170363" cy="529381"/>
          </a:xfrm>
        </p:grpSpPr>
        <p:sp>
          <p:nvSpPr>
            <p:cNvPr id="25" name="Rectangle 4">
              <a:extLst>
                <a:ext uri="{FF2B5EF4-FFF2-40B4-BE49-F238E27FC236}">
                  <a16:creationId xmlns:a16="http://schemas.microsoft.com/office/drawing/2014/main" id="{777451F8-5FD1-4526-9C5C-5F2C4E5DB4C7}"/>
                </a:ext>
              </a:extLst>
            </p:cNvPr>
            <p:cNvSpPr/>
            <p:nvPr/>
          </p:nvSpPr>
          <p:spPr>
            <a:xfrm>
              <a:off x="287337" y="2417192"/>
              <a:ext cx="4170363" cy="46667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/>
                <a:t>FEATURING:</a:t>
              </a:r>
            </a:p>
          </p:txBody>
        </p:sp>
        <p:sp>
          <p:nvSpPr>
            <p:cNvPr id="26" name="Rectangle 5">
              <a:extLst>
                <a:ext uri="{FF2B5EF4-FFF2-40B4-BE49-F238E27FC236}">
                  <a16:creationId xmlns:a16="http://schemas.microsoft.com/office/drawing/2014/main" id="{C3001266-B5A2-4B52-8CB8-74191C1B94DE}"/>
                </a:ext>
              </a:extLst>
            </p:cNvPr>
            <p:cNvSpPr/>
            <p:nvPr/>
          </p:nvSpPr>
          <p:spPr>
            <a:xfrm>
              <a:off x="287337" y="2883871"/>
              <a:ext cx="4170363" cy="6270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IN" sz="1400">
                <a:solidFill>
                  <a:schemeClr val="tx1"/>
                </a:solidFill>
              </a:endParaRPr>
            </a:p>
          </p:txBody>
        </p:sp>
      </p:grpSp>
      <p:pic>
        <p:nvPicPr>
          <p:cNvPr id="28" name="Graphic 27">
            <a:extLst>
              <a:ext uri="{FF2B5EF4-FFF2-40B4-BE49-F238E27FC236}">
                <a16:creationId xmlns:a16="http://schemas.microsoft.com/office/drawing/2014/main" id="{10BCE16D-42ED-48EF-87C6-7196D145795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12410" y="2741341"/>
            <a:ext cx="2577198" cy="3223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532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69E7D4CE-5BDD-4A21-BFE3-8E8E6618E83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5287789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think-cell Slide" r:id="rId5" imgW="381" imgH="321" progId="TCLayout.ActiveDocument.1">
                  <p:embed/>
                </p:oleObj>
              </mc:Choice>
              <mc:Fallback>
                <p:oleObj name="think-cell Slide" r:id="rId5" imgW="381" imgH="321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F6C32115-BBBC-46B0-8E7C-B012DAF2827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2100" b="1" dirty="0">
              <a:latin typeface="Helvetica" panose="020B0604020202020204" pitchFamily="2" charset="0"/>
              <a:ea typeface="+mj-ea"/>
              <a:sym typeface="Helvetica" panose="020B0604020202020204" pitchFamily="2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9B16C2-D740-498A-9CC5-6AA6943EDEE2}"/>
              </a:ext>
            </a:extLst>
          </p:cNvPr>
          <p:cNvSpPr/>
          <p:nvPr/>
        </p:nvSpPr>
        <p:spPr>
          <a:xfrm>
            <a:off x="4777741" y="1390650"/>
            <a:ext cx="4078922" cy="3604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sz="1600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MAMMOGRAPHY X-RAY GENERATORS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3</a:t>
            </a:fld>
            <a:endParaRPr lang="en-US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BEDC6BD-17C2-494E-8F73-FA3E2B6C6DBE}"/>
              </a:ext>
            </a:extLst>
          </p:cNvPr>
          <p:cNvGrpSpPr/>
          <p:nvPr/>
        </p:nvGrpSpPr>
        <p:grpSpPr>
          <a:xfrm>
            <a:off x="287337" y="1390650"/>
            <a:ext cx="4170363" cy="529381"/>
            <a:chOff x="287337" y="1390650"/>
            <a:chExt cx="4170363" cy="529381"/>
          </a:xfrm>
        </p:grpSpPr>
        <p:sp>
          <p:nvSpPr>
            <p:cNvPr id="5" name="Rectangle 4"/>
            <p:cNvSpPr/>
            <p:nvPr/>
          </p:nvSpPr>
          <p:spPr>
            <a:xfrm>
              <a:off x="287337" y="1390650"/>
              <a:ext cx="4170363" cy="46667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/>
                <a:t>VMX FEATURES: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87337" y="1857329"/>
              <a:ext cx="4170363" cy="6270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IN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E69BBC0-62F4-4D31-BFB6-06C0B84C492C}"/>
              </a:ext>
            </a:extLst>
          </p:cNvPr>
          <p:cNvGrpSpPr/>
          <p:nvPr/>
        </p:nvGrpSpPr>
        <p:grpSpPr>
          <a:xfrm>
            <a:off x="287338" y="1998445"/>
            <a:ext cx="4170362" cy="734555"/>
            <a:chOff x="287338" y="1957891"/>
            <a:chExt cx="4170362" cy="734555"/>
          </a:xfrm>
        </p:grpSpPr>
        <p:sp>
          <p:nvSpPr>
            <p:cNvPr id="9" name="Rectangle 8"/>
            <p:cNvSpPr/>
            <p:nvPr/>
          </p:nvSpPr>
          <p:spPr>
            <a:xfrm>
              <a:off x="378778" y="1957891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5 kW Maximum Output Power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7338" y="1957891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1F8A0E9-3278-4013-AB15-65C2DDCFC169}"/>
              </a:ext>
            </a:extLst>
          </p:cNvPr>
          <p:cNvGrpSpPr/>
          <p:nvPr/>
        </p:nvGrpSpPr>
        <p:grpSpPr>
          <a:xfrm>
            <a:off x="287338" y="2811414"/>
            <a:ext cx="4170362" cy="734555"/>
            <a:chOff x="287338" y="2780997"/>
            <a:chExt cx="4170362" cy="734555"/>
          </a:xfrm>
        </p:grpSpPr>
        <p:sp>
          <p:nvSpPr>
            <p:cNvPr id="10" name="Rectangle 9"/>
            <p:cNvSpPr/>
            <p:nvPr/>
          </p:nvSpPr>
          <p:spPr>
            <a:xfrm>
              <a:off x="378778" y="2780997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2"/>
                  </a:solidFill>
                </a:rPr>
                <a:t>20 to 40 kV max. </a:t>
              </a:r>
              <a:r>
                <a:rPr lang="en-US" sz="1600" dirty="0" err="1">
                  <a:solidFill>
                    <a:schemeClr val="tx2"/>
                  </a:solidFill>
                </a:rPr>
                <a:t>kVp</a:t>
              </a: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7338" y="2780997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C01EDA3-597C-48A6-8F5B-E65CB2A41CCD}"/>
              </a:ext>
            </a:extLst>
          </p:cNvPr>
          <p:cNvGrpSpPr/>
          <p:nvPr/>
        </p:nvGrpSpPr>
        <p:grpSpPr>
          <a:xfrm>
            <a:off x="287338" y="3624383"/>
            <a:ext cx="4170362" cy="734555"/>
            <a:chOff x="287338" y="3604104"/>
            <a:chExt cx="4170362" cy="734555"/>
          </a:xfrm>
        </p:grpSpPr>
        <p:sp>
          <p:nvSpPr>
            <p:cNvPr id="11" name="Rectangle 10"/>
            <p:cNvSpPr/>
            <p:nvPr/>
          </p:nvSpPr>
          <p:spPr>
            <a:xfrm>
              <a:off x="378778" y="3604104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180 to 264 VAC Single Phase Input.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87338" y="3604104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BC525FD-0C54-4EEB-83F3-C159BCCA08C6}"/>
              </a:ext>
            </a:extLst>
          </p:cNvPr>
          <p:cNvGrpSpPr/>
          <p:nvPr/>
        </p:nvGrpSpPr>
        <p:grpSpPr>
          <a:xfrm>
            <a:off x="287338" y="4437352"/>
            <a:ext cx="4170362" cy="734555"/>
            <a:chOff x="287338" y="4427212"/>
            <a:chExt cx="4170362" cy="734555"/>
          </a:xfrm>
        </p:grpSpPr>
        <p:sp>
          <p:nvSpPr>
            <p:cNvPr id="17" name="Rectangle 16"/>
            <p:cNvSpPr/>
            <p:nvPr/>
          </p:nvSpPr>
          <p:spPr>
            <a:xfrm>
              <a:off x="378778" y="4427212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10 to 200 mA Output Current Range.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7338" y="4427212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87F2557-1D6F-4154-A90D-ED1BB3DDEC9E}"/>
              </a:ext>
            </a:extLst>
          </p:cNvPr>
          <p:cNvGrpSpPr/>
          <p:nvPr/>
        </p:nvGrpSpPr>
        <p:grpSpPr>
          <a:xfrm>
            <a:off x="287338" y="5250319"/>
            <a:ext cx="4170362" cy="734555"/>
            <a:chOff x="287338" y="5250319"/>
            <a:chExt cx="4170362" cy="734555"/>
          </a:xfrm>
        </p:grpSpPr>
        <p:sp>
          <p:nvSpPr>
            <p:cNvPr id="18" name="Rectangle 17"/>
            <p:cNvSpPr/>
            <p:nvPr/>
          </p:nvSpPr>
          <p:spPr>
            <a:xfrm>
              <a:off x="378778" y="5250319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5  to 10000 </a:t>
              </a:r>
              <a:r>
                <a:rPr lang="en-IN" sz="1600" dirty="0" err="1">
                  <a:solidFill>
                    <a:schemeClr val="tx2"/>
                  </a:solidFill>
                </a:rPr>
                <a:t>ms</a:t>
              </a:r>
              <a:r>
                <a:rPr lang="en-IN" sz="1600" dirty="0">
                  <a:solidFill>
                    <a:schemeClr val="tx2"/>
                  </a:solidFill>
                </a:rPr>
                <a:t> Timer Range.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87338" y="5250319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A4083A24-04ED-4500-AD65-A196E89DD67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36506" y="1463040"/>
            <a:ext cx="2361393" cy="3531655"/>
          </a:xfrm>
          <a:prstGeom prst="rect">
            <a:avLst/>
          </a:prstGeom>
          <a:ln w="12700">
            <a:noFill/>
          </a:ln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BAE2BA3C-BA78-4550-94FC-ABF74D49E3D9}"/>
              </a:ext>
            </a:extLst>
          </p:cNvPr>
          <p:cNvSpPr txBox="1"/>
          <p:nvPr/>
        </p:nvSpPr>
        <p:spPr>
          <a:xfrm>
            <a:off x="4777741" y="5161767"/>
            <a:ext cx="4078922" cy="823107"/>
          </a:xfrm>
          <a:prstGeom prst="rect">
            <a:avLst/>
          </a:prstGeom>
          <a:solidFill>
            <a:srgbClr val="C72B38"/>
          </a:solidFill>
          <a:ln>
            <a:noFill/>
          </a:ln>
        </p:spPr>
        <p:txBody>
          <a:bodyPr wrap="none" rtlCol="0">
            <a:no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TYPICAL APPLICATIONS: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Screening Mammography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Biopsy</a:t>
            </a:r>
          </a:p>
        </p:txBody>
      </p:sp>
    </p:spTree>
    <p:extLst>
      <p:ext uri="{BB962C8B-B14F-4D97-AF65-F5344CB8AC3E}">
        <p14:creationId xmlns:p14="http://schemas.microsoft.com/office/powerpoint/2010/main" val="2357650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69E7D4CE-5BDD-4A21-BFE3-8E8E6618E83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think-cell Slide" r:id="rId5" imgW="381" imgH="321" progId="TCLayout.ActiveDocument.1">
                  <p:embed/>
                </p:oleObj>
              </mc:Choice>
              <mc:Fallback>
                <p:oleObj name="think-cell Slide" r:id="rId5" imgW="381" imgH="321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69E7D4CE-5BDD-4A21-BFE3-8E8E6618E83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F6C32115-BBBC-46B0-8E7C-B012DAF2827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2100" b="1" dirty="0">
              <a:latin typeface="Helvetica" panose="020B0604020202020204" pitchFamily="2" charset="0"/>
              <a:ea typeface="+mj-ea"/>
              <a:sym typeface="Helvetica" panose="020B0604020202020204" pitchFamily="2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9B16C2-D740-498A-9CC5-6AA6943EDEE2}"/>
              </a:ext>
            </a:extLst>
          </p:cNvPr>
          <p:cNvSpPr/>
          <p:nvPr/>
        </p:nvSpPr>
        <p:spPr>
          <a:xfrm>
            <a:off x="4777741" y="1390650"/>
            <a:ext cx="4078922" cy="36040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sz="1600" dirty="0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MAMMOGRAPHY X-RAY GENERATORS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9F8FC-5D6E-4F1A-A522-7945C5A98D88}" type="slidenum">
              <a:rPr lang="en-US" smtClean="0"/>
              <a:t>4</a:t>
            </a:fld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E278D9D5-6C91-4D1B-8905-FC811B156A1A}"/>
              </a:ext>
            </a:extLst>
          </p:cNvPr>
          <p:cNvGrpSpPr/>
          <p:nvPr/>
        </p:nvGrpSpPr>
        <p:grpSpPr>
          <a:xfrm>
            <a:off x="287337" y="1390650"/>
            <a:ext cx="4170363" cy="529381"/>
            <a:chOff x="287337" y="1390650"/>
            <a:chExt cx="4170363" cy="529381"/>
          </a:xfrm>
        </p:grpSpPr>
        <p:sp>
          <p:nvSpPr>
            <p:cNvPr id="5" name="Rectangle 4"/>
            <p:cNvSpPr/>
            <p:nvPr/>
          </p:nvSpPr>
          <p:spPr>
            <a:xfrm>
              <a:off x="287337" y="1390650"/>
              <a:ext cx="4170363" cy="46667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400" b="1" dirty="0"/>
                <a:t>PMX FEATURES: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87337" y="1857329"/>
              <a:ext cx="4170363" cy="6270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IN" sz="140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61764F0-D0BA-4625-B0D8-7E6DD3FC9518}"/>
              </a:ext>
            </a:extLst>
          </p:cNvPr>
          <p:cNvGrpSpPr/>
          <p:nvPr/>
        </p:nvGrpSpPr>
        <p:grpSpPr>
          <a:xfrm>
            <a:off x="287338" y="1998445"/>
            <a:ext cx="4170362" cy="734555"/>
            <a:chOff x="287338" y="1957891"/>
            <a:chExt cx="4170362" cy="734555"/>
          </a:xfrm>
        </p:grpSpPr>
        <p:sp>
          <p:nvSpPr>
            <p:cNvPr id="9" name="Rectangle 8"/>
            <p:cNvSpPr/>
            <p:nvPr/>
          </p:nvSpPr>
          <p:spPr>
            <a:xfrm>
              <a:off x="378778" y="1957891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5 kW Maximum Output Power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87338" y="1957891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F3777FF-586E-4894-862A-6A903E55BC03}"/>
              </a:ext>
            </a:extLst>
          </p:cNvPr>
          <p:cNvGrpSpPr/>
          <p:nvPr/>
        </p:nvGrpSpPr>
        <p:grpSpPr>
          <a:xfrm>
            <a:off x="287338" y="2811414"/>
            <a:ext cx="4170362" cy="734555"/>
            <a:chOff x="287338" y="2780997"/>
            <a:chExt cx="4170362" cy="734555"/>
          </a:xfrm>
        </p:grpSpPr>
        <p:sp>
          <p:nvSpPr>
            <p:cNvPr id="10" name="Rectangle 9"/>
            <p:cNvSpPr/>
            <p:nvPr/>
          </p:nvSpPr>
          <p:spPr>
            <a:xfrm>
              <a:off x="378778" y="2780997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>
                  <a:solidFill>
                    <a:schemeClr val="tx2"/>
                  </a:solidFill>
                </a:rPr>
                <a:t>20 to 49 kV max. </a:t>
              </a:r>
              <a:r>
                <a:rPr lang="en-US" sz="1600" dirty="0" err="1">
                  <a:solidFill>
                    <a:schemeClr val="tx2"/>
                  </a:solidFill>
                </a:rPr>
                <a:t>kVp</a:t>
              </a:r>
              <a:endParaRPr lang="en-US" sz="1600" dirty="0">
                <a:solidFill>
                  <a:schemeClr val="tx2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7338" y="2780997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D9BC18C0-F992-42EE-843A-308EECFC1E11}"/>
              </a:ext>
            </a:extLst>
          </p:cNvPr>
          <p:cNvGrpSpPr/>
          <p:nvPr/>
        </p:nvGrpSpPr>
        <p:grpSpPr>
          <a:xfrm>
            <a:off x="287338" y="3624383"/>
            <a:ext cx="4170362" cy="734555"/>
            <a:chOff x="287338" y="3604104"/>
            <a:chExt cx="4170362" cy="734555"/>
          </a:xfrm>
        </p:grpSpPr>
        <p:sp>
          <p:nvSpPr>
            <p:cNvPr id="11" name="Rectangle 10"/>
            <p:cNvSpPr/>
            <p:nvPr/>
          </p:nvSpPr>
          <p:spPr>
            <a:xfrm>
              <a:off x="378778" y="3604104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180 to 264 VAC Single Phase Input.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87338" y="3604104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A129EFC-D1FF-4F75-AF85-A9FE249D331E}"/>
              </a:ext>
            </a:extLst>
          </p:cNvPr>
          <p:cNvGrpSpPr/>
          <p:nvPr/>
        </p:nvGrpSpPr>
        <p:grpSpPr>
          <a:xfrm>
            <a:off x="287338" y="4437352"/>
            <a:ext cx="4170362" cy="734555"/>
            <a:chOff x="287338" y="4427212"/>
            <a:chExt cx="4170362" cy="734555"/>
          </a:xfrm>
        </p:grpSpPr>
        <p:sp>
          <p:nvSpPr>
            <p:cNvPr id="17" name="Rectangle 16"/>
            <p:cNvSpPr/>
            <p:nvPr/>
          </p:nvSpPr>
          <p:spPr>
            <a:xfrm>
              <a:off x="378778" y="4427212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10 to 200 mA Output Current Range.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87338" y="4427212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C99D275-D9DA-4C82-AEB7-A4CC680602E7}"/>
              </a:ext>
            </a:extLst>
          </p:cNvPr>
          <p:cNvGrpSpPr/>
          <p:nvPr/>
        </p:nvGrpSpPr>
        <p:grpSpPr>
          <a:xfrm>
            <a:off x="287338" y="5250319"/>
            <a:ext cx="4170362" cy="734555"/>
            <a:chOff x="287338" y="5250319"/>
            <a:chExt cx="4170362" cy="734555"/>
          </a:xfrm>
        </p:grpSpPr>
        <p:sp>
          <p:nvSpPr>
            <p:cNvPr id="18" name="Rectangle 17"/>
            <p:cNvSpPr/>
            <p:nvPr/>
          </p:nvSpPr>
          <p:spPr>
            <a:xfrm>
              <a:off x="378778" y="5250319"/>
              <a:ext cx="4078922" cy="7345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IN" sz="1600" dirty="0">
                  <a:solidFill>
                    <a:schemeClr val="tx2"/>
                  </a:solidFill>
                </a:rPr>
                <a:t>5  to 10000 </a:t>
              </a:r>
              <a:r>
                <a:rPr lang="en-IN" sz="1600" dirty="0" err="1">
                  <a:solidFill>
                    <a:schemeClr val="tx2"/>
                  </a:solidFill>
                </a:rPr>
                <a:t>ms</a:t>
              </a:r>
              <a:r>
                <a:rPr lang="en-IN" sz="1600" dirty="0">
                  <a:solidFill>
                    <a:schemeClr val="tx2"/>
                  </a:solidFill>
                </a:rPr>
                <a:t> Timer Range.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87338" y="5250319"/>
              <a:ext cx="45719" cy="734555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BAE2BA3C-BA78-4550-94FC-ABF74D49E3D9}"/>
              </a:ext>
            </a:extLst>
          </p:cNvPr>
          <p:cNvSpPr txBox="1"/>
          <p:nvPr/>
        </p:nvSpPr>
        <p:spPr>
          <a:xfrm>
            <a:off x="4777741" y="5161767"/>
            <a:ext cx="4078922" cy="823107"/>
          </a:xfrm>
          <a:prstGeom prst="rect">
            <a:avLst/>
          </a:prstGeom>
          <a:solidFill>
            <a:srgbClr val="C72B38"/>
          </a:solidFill>
          <a:ln>
            <a:noFill/>
          </a:ln>
        </p:spPr>
        <p:txBody>
          <a:bodyPr wrap="none" rtlCol="0">
            <a:no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TYPICAL APPLICATIONS: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Novel Screening Systems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CBCT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C307C233-0FF2-4269-AC15-C3218687715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76448" y="1455433"/>
            <a:ext cx="2881509" cy="3538800"/>
          </a:xfrm>
          <a:prstGeom prst="rect">
            <a:avLst/>
          </a:prstGeom>
          <a:noFill/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2239525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_bnzHi.l60HvLBLgfNgM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.d9aqZqHSPycrglZa9Hn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sAlQdYkupr6ur6Ap5wRG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sAlQdYkupr6ur6Ap5wRGQ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V_New-2018-02-21.potx" id="{85EAF06B-7B4C-4446-A32B-2AE3A52F623D}" vid="{3E799C81-1FCF-49EC-92C5-CB5D58CC09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160</Words>
  <Application>Microsoft Office PowerPoint</Application>
  <PresentationFormat>On-screen Show (4:3)</PresentationFormat>
  <Paragraphs>36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1_Office Theme</vt:lpstr>
      <vt:lpstr>think-cell Slide</vt:lpstr>
      <vt:lpstr>PowerPoint Presentation</vt:lpstr>
      <vt:lpstr>MAMMOGRAPHY X-RAY GENERATORS</vt:lpstr>
      <vt:lpstr>MAMMOGRAPHY X-RAY GENERATORS</vt:lpstr>
      <vt:lpstr>MAMMOGRAPHY X-RAY GENERATORS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Ramandeep Singh</dc:creator>
  <cp:lastModifiedBy>Suzanne Muller</cp:lastModifiedBy>
  <cp:revision>56</cp:revision>
  <dcterms:created xsi:type="dcterms:W3CDTF">2018-11-14T08:47:24Z</dcterms:created>
  <dcterms:modified xsi:type="dcterms:W3CDTF">2019-11-20T21:49:01Z</dcterms:modified>
</cp:coreProperties>
</file>