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5"/>
  </p:notesMasterIdLst>
  <p:sldIdLst>
    <p:sldId id="261" r:id="rId2"/>
    <p:sldId id="286" r:id="rId3"/>
    <p:sldId id="288" r:id="rId4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" userDrawn="1">
          <p15:clr>
            <a:srgbClr val="A4A3A4"/>
          </p15:clr>
        </p15:guide>
        <p15:guide id="2" pos="2808" userDrawn="1">
          <p15:clr>
            <a:srgbClr val="A4A3A4"/>
          </p15:clr>
        </p15:guide>
        <p15:guide id="3" pos="2948" userDrawn="1">
          <p15:clr>
            <a:srgbClr val="A4A3A4"/>
          </p15:clr>
        </p15:guide>
        <p15:guide id="5" orient="horz" pos="43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C72B38"/>
    <a:srgbClr val="262626"/>
    <a:srgbClr val="F7F7F7"/>
    <a:srgbClr val="FFFFFF"/>
    <a:srgbClr val="C5C4C2"/>
    <a:srgbClr val="F2F1EF"/>
    <a:srgbClr val="EFEFED"/>
    <a:srgbClr val="E5E5E5"/>
    <a:srgbClr val="D2D2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1356" y="78"/>
      </p:cViewPr>
      <p:guideLst>
        <p:guide orient="horz" pos="5"/>
        <p:guide pos="2808"/>
        <p:guide pos="2948"/>
        <p:guide orient="horz" pos="43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FFD88-5A9F-43E0-B602-06F96D27A808}" type="datetimeFigureOut">
              <a:rPr lang="en-IN" smtClean="0"/>
              <a:t>20-11-2019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CEFF9-40F1-4B3C-A930-33C96B9276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1984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B8D93-3F64-4E74-AE0A-442925DFE4CC}" type="datetime1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565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56734-C96D-4072-9C0C-FA594E7DB653}" type="datetime1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83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7036" y="373591"/>
            <a:ext cx="5550694" cy="849843"/>
          </a:xfrm>
          <a:ln>
            <a:noFill/>
          </a:ln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F6434-70B5-4BEF-AEC0-FFAE7EE12AD9}" type="datetime1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3714E-1191-481F-9FCE-E70D39875E46}" type="datetime1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1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7830" y="371303"/>
            <a:ext cx="5181600" cy="847898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algn="ctr">
              <a:defRPr sz="2100" b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021F-D855-49FF-A3F1-0D741A63E248}" type="datetime1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51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F522A-1653-468F-A6CD-1A20626AFE69}" type="datetime1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4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170" y="373811"/>
            <a:ext cx="5557838" cy="849622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algn="ctr">
              <a:defRPr sz="2100" b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19C2-A15D-49F1-B5BB-29BE20D6B423}" type="datetime1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60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7036" y="373591"/>
            <a:ext cx="5550694" cy="84984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76B8F-D0B3-4B65-924A-44CE9B3EC0EE}" type="datetime1">
              <a:rPr lang="en-US" smtClean="0"/>
              <a:t>11/20/2019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54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7579B-7F30-45BE-8C19-F2F7FCE81824}" type="datetime1">
              <a:rPr lang="en-US" smtClean="0"/>
              <a:t>11/20/2019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781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7036" y="373591"/>
            <a:ext cx="5550694" cy="84984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D53C-FE98-4645-AB4D-3F77A93236C1}" type="datetime1">
              <a:rPr lang="en-US" smtClean="0"/>
              <a:t>11/20/2019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71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459B-FA68-4B08-9A35-316958BC0CF6}" type="datetime1">
              <a:rPr lang="en-US" smtClean="0"/>
              <a:t>11/20/2019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257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1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500">
                <a:solidFill>
                  <a:schemeClr val="bg1"/>
                </a:solidFill>
              </a:defRPr>
            </a:lvl4pPr>
            <a:lvl5pPr>
              <a:defRPr sz="1500">
                <a:solidFill>
                  <a:schemeClr val="bg1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BE40-8919-43B9-A427-4B811D3C79AE}" type="datetime1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946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2000">
              <a:schemeClr val="bg2">
                <a:lumMod val="75000"/>
              </a:schemeClr>
            </a:gs>
            <a:gs pos="67000">
              <a:srgbClr val="9AA1AE"/>
            </a:gs>
            <a:gs pos="100000">
              <a:schemeClr val="tx2">
                <a:lumMod val="75000"/>
              </a:schemeClr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676FDEBB-7F80-40DB-9710-83FB614AFDF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242217106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think-cell Slide" r:id="rId17" imgW="381" imgH="321" progId="TCLayout.ActiveDocument.1">
                  <p:embed/>
                </p:oleObj>
              </mc:Choice>
              <mc:Fallback>
                <p:oleObj name="think-cell Slide" r:id="rId17" imgW="381" imgH="32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5BB5D563-9E8C-4BE7-B903-9904F7E65060}"/>
              </a:ext>
            </a:extLst>
          </p:cNvPr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2100" b="1" i="0" baseline="0" dirty="0">
              <a:latin typeface="Helvetica" panose="020B0604020202020204" pitchFamily="2" charset="0"/>
              <a:ea typeface="+mj-ea"/>
              <a:sym typeface="Helvetica" panose="020B0604020202020204" pitchFamily="2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63067" y="374585"/>
            <a:ext cx="5550694" cy="84772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94A0B-9AB4-4A08-8479-73B2C1D619C0}" type="datetime1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9F8FC-5D6E-4F1A-A522-7945C5A98D8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22" y="374586"/>
            <a:ext cx="2336006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23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bg1"/>
          </a:solidFill>
          <a:latin typeface="Helvetica" panose="020B0604020202020204" pitchFamily="34" charset="0"/>
          <a:ea typeface="+mj-ea"/>
          <a:cs typeface="Helvetica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bg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181" userDrawn="1">
          <p15:clr>
            <a:srgbClr val="F26B43"/>
          </p15:clr>
        </p15:guide>
        <p15:guide id="4" pos="5579" userDrawn="1">
          <p15:clr>
            <a:srgbClr val="F26B43"/>
          </p15:clr>
        </p15:guide>
        <p15:guide id="5" orient="horz" pos="867" userDrawn="1">
          <p15:clr>
            <a:srgbClr val="F26B43"/>
          </p15:clr>
        </p15:guide>
        <p15:guide id="6" orient="horz" pos="377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jpe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tags" Target="../tags/tag5.xml"/><Relationship Id="rId7" Type="http://schemas.openxmlformats.org/officeDocument/2006/relationships/image" Target="../media/image9.pn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10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9" t="3984" r="23889" b="4094"/>
          <a:stretch>
            <a:fillRect/>
          </a:stretch>
        </p:blipFill>
        <p:spPr>
          <a:xfrm>
            <a:off x="594360" y="1615440"/>
            <a:ext cx="2468880" cy="1813560"/>
          </a:xfrm>
          <a:custGeom>
            <a:avLst/>
            <a:gdLst>
              <a:gd name="connsiteX0" fmla="*/ 453390 w 2468880"/>
              <a:gd name="connsiteY0" fmla="*/ 0 h 1813560"/>
              <a:gd name="connsiteX1" fmla="*/ 2468880 w 2468880"/>
              <a:gd name="connsiteY1" fmla="*/ 0 h 1813560"/>
              <a:gd name="connsiteX2" fmla="*/ 2015490 w 2468880"/>
              <a:gd name="connsiteY2" fmla="*/ 1813560 h 1813560"/>
              <a:gd name="connsiteX3" fmla="*/ 0 w 2468880"/>
              <a:gd name="connsiteY3" fmla="*/ 1813560 h 1813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8880" h="1813560">
                <a:moveTo>
                  <a:pt x="453390" y="0"/>
                </a:moveTo>
                <a:lnTo>
                  <a:pt x="2468880" y="0"/>
                </a:lnTo>
                <a:lnTo>
                  <a:pt x="2015490" y="1813560"/>
                </a:lnTo>
                <a:lnTo>
                  <a:pt x="0" y="1813560"/>
                </a:lnTo>
                <a:close/>
              </a:path>
            </a:pathLst>
          </a:cu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8" t="1176" r="4891" b="1010"/>
          <a:stretch>
            <a:fillRect/>
          </a:stretch>
        </p:blipFill>
        <p:spPr>
          <a:xfrm>
            <a:off x="2727960" y="1615440"/>
            <a:ext cx="2468880" cy="1813560"/>
          </a:xfrm>
          <a:custGeom>
            <a:avLst/>
            <a:gdLst>
              <a:gd name="connsiteX0" fmla="*/ 453390 w 2468880"/>
              <a:gd name="connsiteY0" fmla="*/ 0 h 1813560"/>
              <a:gd name="connsiteX1" fmla="*/ 2468880 w 2468880"/>
              <a:gd name="connsiteY1" fmla="*/ 0 h 1813560"/>
              <a:gd name="connsiteX2" fmla="*/ 2015490 w 2468880"/>
              <a:gd name="connsiteY2" fmla="*/ 1813560 h 1813560"/>
              <a:gd name="connsiteX3" fmla="*/ 0 w 2468880"/>
              <a:gd name="connsiteY3" fmla="*/ 1813560 h 1813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8880" h="1813560">
                <a:moveTo>
                  <a:pt x="453390" y="0"/>
                </a:moveTo>
                <a:lnTo>
                  <a:pt x="2468880" y="0"/>
                </a:lnTo>
                <a:lnTo>
                  <a:pt x="2015490" y="1813560"/>
                </a:lnTo>
                <a:lnTo>
                  <a:pt x="0" y="1813560"/>
                </a:lnTo>
                <a:close/>
              </a:path>
            </a:pathLst>
          </a:cu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C77D5-98BD-4FE6-A430-58A1E1BAB8B1}" type="slidenum">
              <a:rPr lang="en-IN" smtClean="0"/>
              <a:t>1</a:t>
            </a:fld>
            <a:endParaRPr lang="en-IN"/>
          </a:p>
        </p:txBody>
      </p:sp>
      <p:sp>
        <p:nvSpPr>
          <p:cNvPr id="8" name="Freeform 7"/>
          <p:cNvSpPr/>
          <p:nvPr/>
        </p:nvSpPr>
        <p:spPr>
          <a:xfrm>
            <a:off x="3870960" y="0"/>
            <a:ext cx="5273040" cy="6858000"/>
          </a:xfrm>
          <a:custGeom>
            <a:avLst/>
            <a:gdLst>
              <a:gd name="connsiteX0" fmla="*/ 2667000 w 5273040"/>
              <a:gd name="connsiteY0" fmla="*/ 0 h 6858000"/>
              <a:gd name="connsiteX1" fmla="*/ 5273040 w 5273040"/>
              <a:gd name="connsiteY1" fmla="*/ 0 h 6858000"/>
              <a:gd name="connsiteX2" fmla="*/ 5273040 w 5273040"/>
              <a:gd name="connsiteY2" fmla="*/ 6858000 h 6858000"/>
              <a:gd name="connsiteX3" fmla="*/ 0 w 527304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3040" h="6858000">
                <a:moveTo>
                  <a:pt x="2667000" y="0"/>
                </a:moveTo>
                <a:lnTo>
                  <a:pt x="5273040" y="0"/>
                </a:lnTo>
                <a:lnTo>
                  <a:pt x="527304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9" name="Freeform 8"/>
          <p:cNvSpPr/>
          <p:nvPr/>
        </p:nvSpPr>
        <p:spPr>
          <a:xfrm>
            <a:off x="4221480" y="0"/>
            <a:ext cx="4922520" cy="6858000"/>
          </a:xfrm>
          <a:custGeom>
            <a:avLst/>
            <a:gdLst>
              <a:gd name="connsiteX0" fmla="*/ 350520 w 5273040"/>
              <a:gd name="connsiteY0" fmla="*/ 5956663 h 6858000"/>
              <a:gd name="connsiteX1" fmla="*/ 350520 w 5273040"/>
              <a:gd name="connsiteY1" fmla="*/ 6858000 h 6858000"/>
              <a:gd name="connsiteX2" fmla="*/ 0 w 5273040"/>
              <a:gd name="connsiteY2" fmla="*/ 6858000 h 6858000"/>
              <a:gd name="connsiteX3" fmla="*/ 3017520 w 5273040"/>
              <a:gd name="connsiteY3" fmla="*/ 0 h 6858000"/>
              <a:gd name="connsiteX4" fmla="*/ 5273040 w 5273040"/>
              <a:gd name="connsiteY4" fmla="*/ 0 h 6858000"/>
              <a:gd name="connsiteX5" fmla="*/ 5273040 w 5273040"/>
              <a:gd name="connsiteY5" fmla="*/ 6858000 h 6858000"/>
              <a:gd name="connsiteX6" fmla="*/ 350520 w 5273040"/>
              <a:gd name="connsiteY6" fmla="*/ 6858000 h 6858000"/>
              <a:gd name="connsiteX0" fmla="*/ 0 w 5273040"/>
              <a:gd name="connsiteY0" fmla="*/ 6858000 h 6858000"/>
              <a:gd name="connsiteX1" fmla="*/ 350520 w 5273040"/>
              <a:gd name="connsiteY1" fmla="*/ 6858000 h 6858000"/>
              <a:gd name="connsiteX2" fmla="*/ 0 w 5273040"/>
              <a:gd name="connsiteY2" fmla="*/ 6858000 h 6858000"/>
              <a:gd name="connsiteX3" fmla="*/ 3017520 w 5273040"/>
              <a:gd name="connsiteY3" fmla="*/ 0 h 6858000"/>
              <a:gd name="connsiteX4" fmla="*/ 5273040 w 5273040"/>
              <a:gd name="connsiteY4" fmla="*/ 0 h 6858000"/>
              <a:gd name="connsiteX5" fmla="*/ 5273040 w 5273040"/>
              <a:gd name="connsiteY5" fmla="*/ 6858000 h 6858000"/>
              <a:gd name="connsiteX6" fmla="*/ 350520 w 5273040"/>
              <a:gd name="connsiteY6" fmla="*/ 6858000 h 6858000"/>
              <a:gd name="connsiteX7" fmla="*/ 3017520 w 5273040"/>
              <a:gd name="connsiteY7" fmla="*/ 0 h 6858000"/>
              <a:gd name="connsiteX0" fmla="*/ 2667000 w 4922520"/>
              <a:gd name="connsiteY0" fmla="*/ 0 h 6858000"/>
              <a:gd name="connsiteX1" fmla="*/ 4922520 w 4922520"/>
              <a:gd name="connsiteY1" fmla="*/ 0 h 6858000"/>
              <a:gd name="connsiteX2" fmla="*/ 4922520 w 4922520"/>
              <a:gd name="connsiteY2" fmla="*/ 6858000 h 6858000"/>
              <a:gd name="connsiteX3" fmla="*/ 0 w 4922520"/>
              <a:gd name="connsiteY3" fmla="*/ 6858000 h 6858000"/>
              <a:gd name="connsiteX4" fmla="*/ 2667000 w 492252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22520" h="6858000">
                <a:moveTo>
                  <a:pt x="2667000" y="0"/>
                </a:moveTo>
                <a:lnTo>
                  <a:pt x="4922520" y="0"/>
                </a:lnTo>
                <a:lnTo>
                  <a:pt x="4922520" y="6858000"/>
                </a:lnTo>
                <a:lnTo>
                  <a:pt x="0" y="6858000"/>
                </a:lnTo>
                <a:lnTo>
                  <a:pt x="266700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0" name="Freeform 9"/>
          <p:cNvSpPr/>
          <p:nvPr/>
        </p:nvSpPr>
        <p:spPr>
          <a:xfrm>
            <a:off x="353882" y="1615440"/>
            <a:ext cx="582930" cy="1813560"/>
          </a:xfrm>
          <a:custGeom>
            <a:avLst/>
            <a:gdLst>
              <a:gd name="connsiteX0" fmla="*/ 453390 w 582930"/>
              <a:gd name="connsiteY0" fmla="*/ 0 h 1813560"/>
              <a:gd name="connsiteX1" fmla="*/ 582930 w 582930"/>
              <a:gd name="connsiteY1" fmla="*/ 0 h 1813560"/>
              <a:gd name="connsiteX2" fmla="*/ 129540 w 582930"/>
              <a:gd name="connsiteY2" fmla="*/ 1813560 h 1813560"/>
              <a:gd name="connsiteX3" fmla="*/ 0 w 582930"/>
              <a:gd name="connsiteY3" fmla="*/ 1813560 h 1813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930" h="1813560">
                <a:moveTo>
                  <a:pt x="453390" y="0"/>
                </a:moveTo>
                <a:lnTo>
                  <a:pt x="582930" y="0"/>
                </a:lnTo>
                <a:lnTo>
                  <a:pt x="129540" y="1813560"/>
                </a:lnTo>
                <a:lnTo>
                  <a:pt x="0" y="181356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Rectangle 15"/>
          <p:cNvSpPr/>
          <p:nvPr/>
        </p:nvSpPr>
        <p:spPr>
          <a:xfrm>
            <a:off x="304799" y="4013388"/>
            <a:ext cx="3999781" cy="1077218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en-US" sz="3200" dirty="0"/>
              <a:t>MAMMOGRAPHY: PMX70</a:t>
            </a:r>
            <a:endParaRPr lang="en-IN" sz="3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462534" y="5200471"/>
            <a:ext cx="3376666" cy="1200329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r"/>
            <a:r>
              <a:rPr lang="en-US" sz="2400" dirty="0">
                <a:solidFill>
                  <a:schemeClr val="bg1"/>
                </a:solidFill>
              </a:rPr>
              <a:t>Powering a Better Future for Medical Imaging</a:t>
            </a:r>
            <a:br>
              <a:rPr lang="en-US" sz="2400" dirty="0">
                <a:solidFill>
                  <a:schemeClr val="bg1"/>
                </a:solidFill>
              </a:rPr>
            </a:b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30" name="Parallelogram 29"/>
          <p:cNvSpPr/>
          <p:nvPr/>
        </p:nvSpPr>
        <p:spPr>
          <a:xfrm>
            <a:off x="2727960" y="1615440"/>
            <a:ext cx="2468880" cy="1813560"/>
          </a:xfrm>
          <a:prstGeom prst="parallelogram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6" name="Parallelogram 35"/>
          <p:cNvSpPr/>
          <p:nvPr/>
        </p:nvSpPr>
        <p:spPr>
          <a:xfrm>
            <a:off x="594360" y="1615440"/>
            <a:ext cx="2468880" cy="1813560"/>
          </a:xfrm>
          <a:prstGeom prst="parallelogram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8" t="2438" r="7082" b="2317"/>
          <a:stretch>
            <a:fillRect/>
          </a:stretch>
        </p:blipFill>
        <p:spPr>
          <a:xfrm>
            <a:off x="4861560" y="1615440"/>
            <a:ext cx="2468880" cy="1813560"/>
          </a:xfrm>
          <a:custGeom>
            <a:avLst/>
            <a:gdLst>
              <a:gd name="connsiteX0" fmla="*/ 453390 w 2468880"/>
              <a:gd name="connsiteY0" fmla="*/ 0 h 1813560"/>
              <a:gd name="connsiteX1" fmla="*/ 2468880 w 2468880"/>
              <a:gd name="connsiteY1" fmla="*/ 0 h 1813560"/>
              <a:gd name="connsiteX2" fmla="*/ 2015490 w 2468880"/>
              <a:gd name="connsiteY2" fmla="*/ 1813560 h 1813560"/>
              <a:gd name="connsiteX3" fmla="*/ 0 w 2468880"/>
              <a:gd name="connsiteY3" fmla="*/ 1813560 h 1813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8880" h="1813560">
                <a:moveTo>
                  <a:pt x="453390" y="0"/>
                </a:moveTo>
                <a:lnTo>
                  <a:pt x="2468880" y="0"/>
                </a:lnTo>
                <a:lnTo>
                  <a:pt x="2015490" y="1813560"/>
                </a:lnTo>
                <a:lnTo>
                  <a:pt x="0" y="1813560"/>
                </a:lnTo>
                <a:close/>
              </a:path>
            </a:pathLst>
          </a:custGeom>
        </p:spPr>
      </p:pic>
      <p:sp>
        <p:nvSpPr>
          <p:cNvPr id="40" name="Parallelogram 39"/>
          <p:cNvSpPr/>
          <p:nvPr/>
        </p:nvSpPr>
        <p:spPr>
          <a:xfrm>
            <a:off x="4861560" y="1615440"/>
            <a:ext cx="2468880" cy="1813560"/>
          </a:xfrm>
          <a:prstGeom prst="parallelogram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" name="TextBox 1"/>
          <p:cNvSpPr txBox="1"/>
          <p:nvPr/>
        </p:nvSpPr>
        <p:spPr>
          <a:xfrm>
            <a:off x="304799" y="865852"/>
            <a:ext cx="45528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SPELLMAN HIGH VOLTAGE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1998938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Object 29" hidden="1">
            <a:extLst>
              <a:ext uri="{FF2B5EF4-FFF2-40B4-BE49-F238E27FC236}">
                <a16:creationId xmlns:a16="http://schemas.microsoft.com/office/drawing/2014/main" id="{83C7B7BE-5BA8-4A7D-AEA6-768ED5D97399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8537441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think-cell Slide" r:id="rId5" imgW="381" imgH="321" progId="TCLayout.ActiveDocument.1">
                  <p:embed/>
                </p:oleObj>
              </mc:Choice>
              <mc:Fallback>
                <p:oleObj name="think-cell Slide" r:id="rId5" imgW="381" imgH="32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 hidden="1">
            <a:extLst>
              <a:ext uri="{FF2B5EF4-FFF2-40B4-BE49-F238E27FC236}">
                <a16:creationId xmlns:a16="http://schemas.microsoft.com/office/drawing/2014/main" id="{2C84FEFE-2999-4540-A22D-8FF8121C9CD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2100" b="1" dirty="0">
              <a:latin typeface="Helvetica" panose="020B0604020202020204" pitchFamily="2" charset="0"/>
              <a:ea typeface="+mj-ea"/>
              <a:sym typeface="Helvetica" panose="020B0604020202020204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MAMMOGRAPHY X-RAY GENERATORS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7337" y="1390650"/>
            <a:ext cx="8569326" cy="290015"/>
          </a:xfrm>
          <a:prstGeom prst="rect">
            <a:avLst/>
          </a:prstGeom>
          <a:solidFill>
            <a:srgbClr val="C72B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b="1" dirty="0">
                <a:solidFill>
                  <a:schemeClr val="bg1"/>
                </a:solidFill>
              </a:rPr>
              <a:t>PMX70 MAMMOGRAPHY &amp; 3D IMAGING GENERATORS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9008D19-EC05-4BEA-AC7D-B97E53A5A8DA}"/>
              </a:ext>
            </a:extLst>
          </p:cNvPr>
          <p:cNvGrpSpPr/>
          <p:nvPr/>
        </p:nvGrpSpPr>
        <p:grpSpPr>
          <a:xfrm>
            <a:off x="287338" y="3040238"/>
            <a:ext cx="5403508" cy="678382"/>
            <a:chOff x="287338" y="3026007"/>
            <a:chExt cx="5403508" cy="678382"/>
          </a:xfrm>
        </p:grpSpPr>
        <p:sp>
          <p:nvSpPr>
            <p:cNvPr id="13" name="Rectangle 12"/>
            <p:cNvSpPr/>
            <p:nvPr/>
          </p:nvSpPr>
          <p:spPr>
            <a:xfrm>
              <a:off x="287338" y="3026007"/>
              <a:ext cx="45719" cy="67838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78777" y="3026007"/>
              <a:ext cx="5312069" cy="678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IN" sz="1600" dirty="0">
                  <a:solidFill>
                    <a:schemeClr val="tx2"/>
                  </a:solidFill>
                </a:rPr>
                <a:t>Common communication and interface. </a:t>
              </a:r>
              <a:br>
                <a:rPr lang="en-IN" sz="1600" dirty="0">
                  <a:solidFill>
                    <a:schemeClr val="tx2"/>
                  </a:solidFill>
                </a:rPr>
              </a:br>
              <a:r>
                <a:rPr lang="en-IN" sz="1600" dirty="0">
                  <a:solidFill>
                    <a:schemeClr val="tx2"/>
                  </a:solidFill>
                </a:rPr>
                <a:t>(RS232 &amp; Discrete Signals)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43447E7-BC55-4C64-9C95-06CD347AC943}"/>
              </a:ext>
            </a:extLst>
          </p:cNvPr>
          <p:cNvGrpSpPr/>
          <p:nvPr/>
        </p:nvGrpSpPr>
        <p:grpSpPr>
          <a:xfrm>
            <a:off x="287338" y="3795655"/>
            <a:ext cx="5403508" cy="678383"/>
            <a:chOff x="287338" y="3786167"/>
            <a:chExt cx="5403508" cy="678383"/>
          </a:xfrm>
        </p:grpSpPr>
        <p:sp>
          <p:nvSpPr>
            <p:cNvPr id="14" name="Rectangle 13"/>
            <p:cNvSpPr/>
            <p:nvPr/>
          </p:nvSpPr>
          <p:spPr>
            <a:xfrm>
              <a:off x="287338" y="3786168"/>
              <a:ext cx="45719" cy="67838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8777" y="3786167"/>
              <a:ext cx="5312069" cy="678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IN" sz="1600" dirty="0">
                  <a:solidFill>
                    <a:schemeClr val="tx2"/>
                  </a:solidFill>
                </a:rPr>
                <a:t>Compact Design. (35.4L)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2ACE71E-7571-4BBB-A6FD-F4E50B6B9491}"/>
              </a:ext>
            </a:extLst>
          </p:cNvPr>
          <p:cNvGrpSpPr/>
          <p:nvPr/>
        </p:nvGrpSpPr>
        <p:grpSpPr>
          <a:xfrm>
            <a:off x="287338" y="4551073"/>
            <a:ext cx="5403508" cy="678384"/>
            <a:chOff x="287338" y="4546328"/>
            <a:chExt cx="5403508" cy="678384"/>
          </a:xfrm>
        </p:grpSpPr>
        <p:sp>
          <p:nvSpPr>
            <p:cNvPr id="15" name="Rectangle 14"/>
            <p:cNvSpPr/>
            <p:nvPr/>
          </p:nvSpPr>
          <p:spPr>
            <a:xfrm>
              <a:off x="287338" y="4546328"/>
              <a:ext cx="45719" cy="67838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8777" y="4546330"/>
              <a:ext cx="5312069" cy="678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2"/>
                  </a:solidFill>
                </a:rPr>
                <a:t>Dual Speed Starter.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5C5D093-AE3F-4121-AA49-6C504F907005}"/>
              </a:ext>
            </a:extLst>
          </p:cNvPr>
          <p:cNvGrpSpPr/>
          <p:nvPr/>
        </p:nvGrpSpPr>
        <p:grpSpPr>
          <a:xfrm>
            <a:off x="287338" y="5306492"/>
            <a:ext cx="5403508" cy="678382"/>
            <a:chOff x="287338" y="5306492"/>
            <a:chExt cx="5403508" cy="678382"/>
          </a:xfrm>
        </p:grpSpPr>
        <p:sp>
          <p:nvSpPr>
            <p:cNvPr id="17" name="Rectangle 16"/>
            <p:cNvSpPr/>
            <p:nvPr/>
          </p:nvSpPr>
          <p:spPr>
            <a:xfrm>
              <a:off x="378777" y="5306492"/>
              <a:ext cx="5312069" cy="678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IN" sz="1600" dirty="0">
                  <a:solidFill>
                    <a:schemeClr val="tx2"/>
                  </a:solidFill>
                </a:rPr>
                <a:t>PMX70 is Optimized for 3D Imaging Applications.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87338" y="5306492"/>
              <a:ext cx="45719" cy="67838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24" name="Rectangle 5">
            <a:extLst>
              <a:ext uri="{FF2B5EF4-FFF2-40B4-BE49-F238E27FC236}">
                <a16:creationId xmlns:a16="http://schemas.microsoft.com/office/drawing/2014/main" id="{1A566197-A9B4-4D0A-9E39-E72AD1A58046}"/>
              </a:ext>
            </a:extLst>
          </p:cNvPr>
          <p:cNvSpPr/>
          <p:nvPr/>
        </p:nvSpPr>
        <p:spPr>
          <a:xfrm>
            <a:off x="287337" y="1757700"/>
            <a:ext cx="8569326" cy="599087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dirty="0">
                <a:solidFill>
                  <a:schemeClr val="bg1"/>
                </a:solidFill>
              </a:rPr>
              <a:t>VMX and PMX are Spellman’s Products for The Mammography Market For Anode Grounded </a:t>
            </a:r>
            <a:br>
              <a:rPr lang="en-IN" sz="1600" dirty="0">
                <a:solidFill>
                  <a:schemeClr val="bg1"/>
                </a:solidFill>
              </a:rPr>
            </a:br>
            <a:r>
              <a:rPr lang="en-IN" sz="1600" dirty="0">
                <a:solidFill>
                  <a:schemeClr val="bg1"/>
                </a:solidFill>
              </a:rPr>
              <a:t>Single Ended X-Ray Tubes.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38CDDA2-8390-4996-B870-3A270E2FCED0}"/>
              </a:ext>
            </a:extLst>
          </p:cNvPr>
          <p:cNvGrpSpPr/>
          <p:nvPr/>
        </p:nvGrpSpPr>
        <p:grpSpPr>
          <a:xfrm>
            <a:off x="287337" y="2433822"/>
            <a:ext cx="5403509" cy="529381"/>
            <a:chOff x="287337" y="2417192"/>
            <a:chExt cx="4170363" cy="529381"/>
          </a:xfrm>
        </p:grpSpPr>
        <p:sp>
          <p:nvSpPr>
            <p:cNvPr id="25" name="Rectangle 4">
              <a:extLst>
                <a:ext uri="{FF2B5EF4-FFF2-40B4-BE49-F238E27FC236}">
                  <a16:creationId xmlns:a16="http://schemas.microsoft.com/office/drawing/2014/main" id="{777451F8-5FD1-4526-9C5C-5F2C4E5DB4C7}"/>
                </a:ext>
              </a:extLst>
            </p:cNvPr>
            <p:cNvSpPr/>
            <p:nvPr/>
          </p:nvSpPr>
          <p:spPr>
            <a:xfrm>
              <a:off x="287337" y="2417192"/>
              <a:ext cx="4170363" cy="46667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/>
                <a:t>FEATURING:</a:t>
              </a:r>
            </a:p>
          </p:txBody>
        </p:sp>
        <p:sp>
          <p:nvSpPr>
            <p:cNvPr id="26" name="Rectangle 5">
              <a:extLst>
                <a:ext uri="{FF2B5EF4-FFF2-40B4-BE49-F238E27FC236}">
                  <a16:creationId xmlns:a16="http://schemas.microsoft.com/office/drawing/2014/main" id="{C3001266-B5A2-4B52-8CB8-74191C1B94DE}"/>
                </a:ext>
              </a:extLst>
            </p:cNvPr>
            <p:cNvSpPr/>
            <p:nvPr/>
          </p:nvSpPr>
          <p:spPr>
            <a:xfrm>
              <a:off x="287337" y="2883871"/>
              <a:ext cx="4170363" cy="6270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IN" sz="1400">
                <a:solidFill>
                  <a:schemeClr val="tx1"/>
                </a:solidFill>
              </a:endParaRPr>
            </a:p>
          </p:txBody>
        </p:sp>
      </p:grpSp>
      <p:pic>
        <p:nvPicPr>
          <p:cNvPr id="20" name="Graphic 19">
            <a:extLst>
              <a:ext uri="{FF2B5EF4-FFF2-40B4-BE49-F238E27FC236}">
                <a16:creationId xmlns:a16="http://schemas.microsoft.com/office/drawing/2014/main" id="{B91EDB88-36E8-4459-8E7C-43A26C42CF6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12410" y="2741341"/>
            <a:ext cx="2577198" cy="3223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532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69E7D4CE-5BDD-4A21-BFE3-8E8E6618E839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think-cell Slide" r:id="rId5" imgW="381" imgH="321" progId="TCLayout.ActiveDocument.1">
                  <p:embed/>
                </p:oleObj>
              </mc:Choice>
              <mc:Fallback>
                <p:oleObj name="think-cell Slide" r:id="rId5" imgW="381" imgH="321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69E7D4CE-5BDD-4A21-BFE3-8E8E6618E83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F6C32115-BBBC-46B0-8E7C-B012DAF2827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2100" b="1" dirty="0">
              <a:latin typeface="Helvetica" panose="020B0604020202020204" pitchFamily="2" charset="0"/>
              <a:ea typeface="+mj-ea"/>
              <a:sym typeface="Helvetica" panose="020B0604020202020204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MAMMOGRAPHY X-RAY GENERATORS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3</a:t>
            </a:fld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F38B076-14FA-4E86-AD4B-247D61CC355D}"/>
              </a:ext>
            </a:extLst>
          </p:cNvPr>
          <p:cNvGrpSpPr/>
          <p:nvPr/>
        </p:nvGrpSpPr>
        <p:grpSpPr>
          <a:xfrm>
            <a:off x="287337" y="1390650"/>
            <a:ext cx="4170363" cy="529381"/>
            <a:chOff x="287337" y="1390650"/>
            <a:chExt cx="4170363" cy="529381"/>
          </a:xfrm>
        </p:grpSpPr>
        <p:sp>
          <p:nvSpPr>
            <p:cNvPr id="5" name="Rectangle 4"/>
            <p:cNvSpPr/>
            <p:nvPr/>
          </p:nvSpPr>
          <p:spPr>
            <a:xfrm>
              <a:off x="287337" y="1390650"/>
              <a:ext cx="4170363" cy="46667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/>
                <a:t>PMX70 FEATURES: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287337" y="1857329"/>
              <a:ext cx="4170363" cy="6270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IN" sz="140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DB4E9C3-9A7D-44D7-B666-D12D014A9E4D}"/>
              </a:ext>
            </a:extLst>
          </p:cNvPr>
          <p:cNvGrpSpPr/>
          <p:nvPr/>
        </p:nvGrpSpPr>
        <p:grpSpPr>
          <a:xfrm>
            <a:off x="287337" y="1985505"/>
            <a:ext cx="4170362" cy="612000"/>
            <a:chOff x="287338" y="1957891"/>
            <a:chExt cx="4170362" cy="734555"/>
          </a:xfrm>
        </p:grpSpPr>
        <p:sp>
          <p:nvSpPr>
            <p:cNvPr id="9" name="Rectangle 8"/>
            <p:cNvSpPr/>
            <p:nvPr/>
          </p:nvSpPr>
          <p:spPr>
            <a:xfrm>
              <a:off x="378778" y="1957891"/>
              <a:ext cx="4078922" cy="7345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IN" sz="1600" dirty="0">
                  <a:solidFill>
                    <a:schemeClr val="tx2"/>
                  </a:solidFill>
                </a:rPr>
                <a:t>12 kW Maximum Output Power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87338" y="1957891"/>
              <a:ext cx="45719" cy="73455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EF1B2F6-7937-4D9A-8CC1-AF58202C8F24}"/>
              </a:ext>
            </a:extLst>
          </p:cNvPr>
          <p:cNvGrpSpPr/>
          <p:nvPr/>
        </p:nvGrpSpPr>
        <p:grpSpPr>
          <a:xfrm>
            <a:off x="287337" y="2662979"/>
            <a:ext cx="4170362" cy="612000"/>
            <a:chOff x="287338" y="2780997"/>
            <a:chExt cx="4170362" cy="734555"/>
          </a:xfrm>
        </p:grpSpPr>
        <p:sp>
          <p:nvSpPr>
            <p:cNvPr id="10" name="Rectangle 9"/>
            <p:cNvSpPr/>
            <p:nvPr/>
          </p:nvSpPr>
          <p:spPr>
            <a:xfrm>
              <a:off x="378778" y="2780997"/>
              <a:ext cx="4078922" cy="7345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2"/>
                  </a:solidFill>
                </a:rPr>
                <a:t>20 to 70 kV max. </a:t>
              </a:r>
              <a:r>
                <a:rPr lang="en-US" sz="1600" dirty="0" err="1">
                  <a:solidFill>
                    <a:schemeClr val="tx2"/>
                  </a:solidFill>
                </a:rPr>
                <a:t>kVp</a:t>
              </a: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87338" y="2780997"/>
              <a:ext cx="45719" cy="73455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6802FEB-6B99-41E7-89A9-2D1D936C0FD6}"/>
              </a:ext>
            </a:extLst>
          </p:cNvPr>
          <p:cNvGrpSpPr/>
          <p:nvPr/>
        </p:nvGrpSpPr>
        <p:grpSpPr>
          <a:xfrm>
            <a:off x="287337" y="3340453"/>
            <a:ext cx="4170362" cy="612000"/>
            <a:chOff x="287338" y="3604104"/>
            <a:chExt cx="4170362" cy="734555"/>
          </a:xfrm>
        </p:grpSpPr>
        <p:sp>
          <p:nvSpPr>
            <p:cNvPr id="11" name="Rectangle 10"/>
            <p:cNvSpPr/>
            <p:nvPr/>
          </p:nvSpPr>
          <p:spPr>
            <a:xfrm>
              <a:off x="378778" y="3604104"/>
              <a:ext cx="4078922" cy="7345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IN" sz="1600" dirty="0">
                  <a:solidFill>
                    <a:schemeClr val="tx2"/>
                  </a:solidFill>
                </a:rPr>
                <a:t>180 to 264 VAC Single Phase Input.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87338" y="3604104"/>
              <a:ext cx="45719" cy="73455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9A88965-E7F9-486C-AAA0-3B8028E8E855}"/>
              </a:ext>
            </a:extLst>
          </p:cNvPr>
          <p:cNvGrpSpPr/>
          <p:nvPr/>
        </p:nvGrpSpPr>
        <p:grpSpPr>
          <a:xfrm>
            <a:off x="287337" y="4017927"/>
            <a:ext cx="4170362" cy="612000"/>
            <a:chOff x="287338" y="4427212"/>
            <a:chExt cx="4170362" cy="734555"/>
          </a:xfrm>
        </p:grpSpPr>
        <p:sp>
          <p:nvSpPr>
            <p:cNvPr id="17" name="Rectangle 16"/>
            <p:cNvSpPr/>
            <p:nvPr/>
          </p:nvSpPr>
          <p:spPr>
            <a:xfrm>
              <a:off x="378778" y="4427212"/>
              <a:ext cx="4078922" cy="7345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IN" sz="1600" dirty="0">
                  <a:solidFill>
                    <a:schemeClr val="tx2"/>
                  </a:solidFill>
                </a:rPr>
                <a:t>360 to 440 VAC  Three Phase Input.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87338" y="4427212"/>
              <a:ext cx="45719" cy="73455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25F1D5D-B22A-483D-9078-0826F958ADC9}"/>
              </a:ext>
            </a:extLst>
          </p:cNvPr>
          <p:cNvGrpSpPr/>
          <p:nvPr/>
        </p:nvGrpSpPr>
        <p:grpSpPr>
          <a:xfrm>
            <a:off x="287337" y="5372874"/>
            <a:ext cx="4170362" cy="612000"/>
            <a:chOff x="287338" y="5250319"/>
            <a:chExt cx="4170362" cy="734555"/>
          </a:xfrm>
        </p:grpSpPr>
        <p:sp>
          <p:nvSpPr>
            <p:cNvPr id="18" name="Rectangle 17"/>
            <p:cNvSpPr/>
            <p:nvPr/>
          </p:nvSpPr>
          <p:spPr>
            <a:xfrm>
              <a:off x="378778" y="5250319"/>
              <a:ext cx="4078922" cy="7345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IN" sz="1600" dirty="0">
                  <a:solidFill>
                    <a:schemeClr val="tx2"/>
                  </a:solidFill>
                </a:rPr>
                <a:t>1 to 60 pulses per second frequency range.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87338" y="5250319"/>
              <a:ext cx="45719" cy="73455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BAE2BA3C-BA78-4550-94FC-ABF74D49E3D9}"/>
              </a:ext>
            </a:extLst>
          </p:cNvPr>
          <p:cNvSpPr txBox="1"/>
          <p:nvPr/>
        </p:nvSpPr>
        <p:spPr>
          <a:xfrm>
            <a:off x="4777741" y="5161767"/>
            <a:ext cx="4078922" cy="823107"/>
          </a:xfrm>
          <a:prstGeom prst="rect">
            <a:avLst/>
          </a:prstGeom>
          <a:solidFill>
            <a:srgbClr val="C72B38"/>
          </a:solidFill>
          <a:ln>
            <a:noFill/>
          </a:ln>
        </p:spPr>
        <p:txBody>
          <a:bodyPr wrap="none" rtlCol="0">
            <a:no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TYPICAL APPLICATIONS: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Novel Screening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CBCT</a:t>
            </a:r>
          </a:p>
        </p:txBody>
      </p:sp>
      <p:pic>
        <p:nvPicPr>
          <p:cNvPr id="28" name="Picture 27" descr="A picture containing electronics&#10;&#10;Description automatically generated">
            <a:extLst>
              <a:ext uri="{FF2B5EF4-FFF2-40B4-BE49-F238E27FC236}">
                <a16:creationId xmlns:a16="http://schemas.microsoft.com/office/drawing/2014/main" id="{9A4E744E-0179-4C9D-8355-9D0B652BDEF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741" y="1753612"/>
            <a:ext cx="3957209" cy="2962296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B075887E-9B84-4489-9351-36378B1435E3}"/>
              </a:ext>
            </a:extLst>
          </p:cNvPr>
          <p:cNvGrpSpPr/>
          <p:nvPr/>
        </p:nvGrpSpPr>
        <p:grpSpPr>
          <a:xfrm>
            <a:off x="287337" y="4695401"/>
            <a:ext cx="4170362" cy="612000"/>
            <a:chOff x="287338" y="4427212"/>
            <a:chExt cx="4170362" cy="734555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D566BF7-4959-4E83-9858-5412BA62F637}"/>
                </a:ext>
              </a:extLst>
            </p:cNvPr>
            <p:cNvSpPr/>
            <p:nvPr/>
          </p:nvSpPr>
          <p:spPr>
            <a:xfrm>
              <a:off x="378778" y="4427212"/>
              <a:ext cx="4078922" cy="7345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IN" sz="1600" dirty="0">
                  <a:solidFill>
                    <a:schemeClr val="tx2"/>
                  </a:solidFill>
                </a:rPr>
                <a:t>10 to 200 mA Output Current Range.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A3F9272D-FC50-4B06-BE13-BA8E7CA15F8D}"/>
                </a:ext>
              </a:extLst>
            </p:cNvPr>
            <p:cNvSpPr/>
            <p:nvPr/>
          </p:nvSpPr>
          <p:spPr>
            <a:xfrm>
              <a:off x="287338" y="4427212"/>
              <a:ext cx="45719" cy="73455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</p:spTree>
    <p:extLst>
      <p:ext uri="{BB962C8B-B14F-4D97-AF65-F5344CB8AC3E}">
        <p14:creationId xmlns:p14="http://schemas.microsoft.com/office/powerpoint/2010/main" val="2239525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_bnzHi.l60HvLBLgfNgM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.d9aqZqHSPycrglZa9Hn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sAlQdYkupr6ur6Ap5wRGQ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V_New-2018-02-21.potx" id="{85EAF06B-7B4C-4446-A32B-2AE3A52F623D}" vid="{3E799C81-1FCF-49EC-92C5-CB5D58CC09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121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1_Office Theme</vt:lpstr>
      <vt:lpstr>think-cell Slide</vt:lpstr>
      <vt:lpstr>PowerPoint Presentation</vt:lpstr>
      <vt:lpstr>MAMMOGRAPHY X-RAY GENERATORS</vt:lpstr>
      <vt:lpstr>MAMMOGRAPHY X-RAY GENERATORS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Ramandeep Singh</dc:creator>
  <cp:lastModifiedBy>Suzanne Muller</cp:lastModifiedBy>
  <cp:revision>56</cp:revision>
  <dcterms:created xsi:type="dcterms:W3CDTF">2018-11-14T08:47:24Z</dcterms:created>
  <dcterms:modified xsi:type="dcterms:W3CDTF">2019-11-20T21:48:41Z</dcterms:modified>
</cp:coreProperties>
</file>