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6"/>
  </p:notesMasterIdLst>
  <p:sldIdLst>
    <p:sldId id="261" r:id="rId2"/>
    <p:sldId id="286" r:id="rId3"/>
    <p:sldId id="289" r:id="rId4"/>
    <p:sldId id="290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" userDrawn="1">
          <p15:clr>
            <a:srgbClr val="A4A3A4"/>
          </p15:clr>
        </p15:guide>
        <p15:guide id="2" pos="2808" userDrawn="1">
          <p15:clr>
            <a:srgbClr val="A4A3A4"/>
          </p15:clr>
        </p15:guide>
        <p15:guide id="3" pos="2948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B38"/>
    <a:srgbClr val="262626"/>
    <a:srgbClr val="F7F7F7"/>
    <a:srgbClr val="FFFFFF"/>
    <a:srgbClr val="C5C4C2"/>
    <a:srgbClr val="F2F1EF"/>
    <a:srgbClr val="EFEFED"/>
    <a:srgbClr val="E5E5E5"/>
    <a:srgbClr val="D2D2D2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56" y="78"/>
      </p:cViewPr>
      <p:guideLst>
        <p:guide orient="horz" pos="5"/>
        <p:guide pos="2808"/>
        <p:guide pos="2948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FD88-5A9F-43E0-B602-06F96D27A808}" type="datetimeFigureOut">
              <a:rPr lang="en-IN" smtClean="0"/>
              <a:t>20-11-2019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EFF9-40F1-4B3C-A930-33C96B9276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98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B8D93-3F64-4E74-AE0A-442925DFE4CC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6734-C96D-4072-9C0C-FA594E7DB653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8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6" y="373591"/>
            <a:ext cx="5550694" cy="849843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6434-70B5-4BEF-AEC0-FFAE7EE12AD9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714E-1191-481F-9FCE-E70D39875E46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830" y="371303"/>
            <a:ext cx="5181600" cy="84789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defRPr sz="2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021F-D855-49FF-A3F1-0D741A63E248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F522A-1653-468F-A6CD-1A20626AFE69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70" y="373811"/>
            <a:ext cx="5557838" cy="849622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>
              <a:defRPr sz="21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19C2-A15D-49F1-B5BB-29BE20D6B423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6" y="373591"/>
            <a:ext cx="5550694" cy="84984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76B8F-D0B3-4B65-924A-44CE9B3EC0EE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579B-7F30-45BE-8C19-F2F7FCE81824}" type="datetime1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6" y="373591"/>
            <a:ext cx="5550694" cy="84984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3D53C-FE98-4645-AB4D-3F77A93236C1}" type="datetime1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459B-FA68-4B08-9A35-316958BC0CF6}" type="datetime1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5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BE40-8919-43B9-A427-4B811D3C79AE}" type="datetime1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75000"/>
              </a:schemeClr>
            </a:gs>
            <a:gs pos="67000">
              <a:srgbClr val="9AA1AE"/>
            </a:gs>
            <a:gs pos="100000">
              <a:schemeClr val="tx2">
                <a:lumMod val="75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76FDEBB-7F80-40DB-9710-83FB614AFD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422171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17" imgW="381" imgH="321" progId="TCLayout.ActiveDocument.1">
                  <p:embed/>
                </p:oleObj>
              </mc:Choice>
              <mc:Fallback>
                <p:oleObj name="think-cell Slide" r:id="rId17" imgW="381" imgH="32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5BB5D563-9E8C-4BE7-B903-9904F7E65060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100" b="1" i="0" baseline="0" dirty="0">
              <a:latin typeface="Helvetica" panose="020B0604020202020204" pitchFamily="2" charset="0"/>
              <a:ea typeface="+mj-ea"/>
              <a:sym typeface="Helvetica" panose="020B06040202020202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3067" y="374585"/>
            <a:ext cx="5550694" cy="8477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4A0B-9AB4-4A08-8479-73B2C1D619C0}" type="datetime1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F8FC-5D6E-4F1A-A522-7945C5A98D8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2" y="374586"/>
            <a:ext cx="2336006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81" userDrawn="1">
          <p15:clr>
            <a:srgbClr val="F26B43"/>
          </p15:clr>
        </p15:guide>
        <p15:guide id="4" pos="5579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3984" r="23889" b="4094"/>
          <a:stretch>
            <a:fillRect/>
          </a:stretch>
        </p:blipFill>
        <p:spPr>
          <a:xfrm>
            <a:off x="594360" y="1615440"/>
            <a:ext cx="2468880" cy="1813560"/>
          </a:xfrm>
          <a:custGeom>
            <a:avLst/>
            <a:gdLst>
              <a:gd name="connsiteX0" fmla="*/ 453390 w 2468880"/>
              <a:gd name="connsiteY0" fmla="*/ 0 h 1813560"/>
              <a:gd name="connsiteX1" fmla="*/ 2468880 w 2468880"/>
              <a:gd name="connsiteY1" fmla="*/ 0 h 1813560"/>
              <a:gd name="connsiteX2" fmla="*/ 2015490 w 2468880"/>
              <a:gd name="connsiteY2" fmla="*/ 1813560 h 1813560"/>
              <a:gd name="connsiteX3" fmla="*/ 0 w 246888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813560">
                <a:moveTo>
                  <a:pt x="453390" y="0"/>
                </a:moveTo>
                <a:lnTo>
                  <a:pt x="2468880" y="0"/>
                </a:lnTo>
                <a:lnTo>
                  <a:pt x="2015490" y="1813560"/>
                </a:lnTo>
                <a:lnTo>
                  <a:pt x="0" y="1813560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1176" r="4891" b="1010"/>
          <a:stretch>
            <a:fillRect/>
          </a:stretch>
        </p:blipFill>
        <p:spPr>
          <a:xfrm>
            <a:off x="2727960" y="1615440"/>
            <a:ext cx="2468880" cy="1813560"/>
          </a:xfrm>
          <a:custGeom>
            <a:avLst/>
            <a:gdLst>
              <a:gd name="connsiteX0" fmla="*/ 453390 w 2468880"/>
              <a:gd name="connsiteY0" fmla="*/ 0 h 1813560"/>
              <a:gd name="connsiteX1" fmla="*/ 2468880 w 2468880"/>
              <a:gd name="connsiteY1" fmla="*/ 0 h 1813560"/>
              <a:gd name="connsiteX2" fmla="*/ 2015490 w 2468880"/>
              <a:gd name="connsiteY2" fmla="*/ 1813560 h 1813560"/>
              <a:gd name="connsiteX3" fmla="*/ 0 w 246888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813560">
                <a:moveTo>
                  <a:pt x="453390" y="0"/>
                </a:moveTo>
                <a:lnTo>
                  <a:pt x="2468880" y="0"/>
                </a:lnTo>
                <a:lnTo>
                  <a:pt x="2015490" y="1813560"/>
                </a:lnTo>
                <a:lnTo>
                  <a:pt x="0" y="1813560"/>
                </a:ln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C77D5-98BD-4FE6-A430-58A1E1BAB8B1}" type="slidenum">
              <a:rPr lang="en-IN" smtClean="0"/>
              <a:t>1</a:t>
            </a:fld>
            <a:endParaRPr lang="en-IN"/>
          </a:p>
        </p:txBody>
      </p:sp>
      <p:sp>
        <p:nvSpPr>
          <p:cNvPr id="8" name="Freeform 7"/>
          <p:cNvSpPr/>
          <p:nvPr/>
        </p:nvSpPr>
        <p:spPr>
          <a:xfrm>
            <a:off x="3870960" y="0"/>
            <a:ext cx="5273040" cy="6858000"/>
          </a:xfrm>
          <a:custGeom>
            <a:avLst/>
            <a:gdLst>
              <a:gd name="connsiteX0" fmla="*/ 2667000 w 5273040"/>
              <a:gd name="connsiteY0" fmla="*/ 0 h 6858000"/>
              <a:gd name="connsiteX1" fmla="*/ 5273040 w 5273040"/>
              <a:gd name="connsiteY1" fmla="*/ 0 h 6858000"/>
              <a:gd name="connsiteX2" fmla="*/ 5273040 w 5273040"/>
              <a:gd name="connsiteY2" fmla="*/ 6858000 h 6858000"/>
              <a:gd name="connsiteX3" fmla="*/ 0 w 52730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3040" h="6858000">
                <a:moveTo>
                  <a:pt x="2667000" y="0"/>
                </a:moveTo>
                <a:lnTo>
                  <a:pt x="5273040" y="0"/>
                </a:lnTo>
                <a:lnTo>
                  <a:pt x="527304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Freeform 8"/>
          <p:cNvSpPr/>
          <p:nvPr/>
        </p:nvSpPr>
        <p:spPr>
          <a:xfrm>
            <a:off x="4221480" y="0"/>
            <a:ext cx="4922520" cy="6858000"/>
          </a:xfrm>
          <a:custGeom>
            <a:avLst/>
            <a:gdLst>
              <a:gd name="connsiteX0" fmla="*/ 350520 w 5273040"/>
              <a:gd name="connsiteY0" fmla="*/ 5956663 h 6858000"/>
              <a:gd name="connsiteX1" fmla="*/ 350520 w 5273040"/>
              <a:gd name="connsiteY1" fmla="*/ 6858000 h 6858000"/>
              <a:gd name="connsiteX2" fmla="*/ 0 w 5273040"/>
              <a:gd name="connsiteY2" fmla="*/ 6858000 h 6858000"/>
              <a:gd name="connsiteX3" fmla="*/ 3017520 w 5273040"/>
              <a:gd name="connsiteY3" fmla="*/ 0 h 6858000"/>
              <a:gd name="connsiteX4" fmla="*/ 5273040 w 5273040"/>
              <a:gd name="connsiteY4" fmla="*/ 0 h 6858000"/>
              <a:gd name="connsiteX5" fmla="*/ 5273040 w 5273040"/>
              <a:gd name="connsiteY5" fmla="*/ 6858000 h 6858000"/>
              <a:gd name="connsiteX6" fmla="*/ 350520 w 5273040"/>
              <a:gd name="connsiteY6" fmla="*/ 6858000 h 6858000"/>
              <a:gd name="connsiteX0" fmla="*/ 0 w 5273040"/>
              <a:gd name="connsiteY0" fmla="*/ 6858000 h 6858000"/>
              <a:gd name="connsiteX1" fmla="*/ 350520 w 5273040"/>
              <a:gd name="connsiteY1" fmla="*/ 6858000 h 6858000"/>
              <a:gd name="connsiteX2" fmla="*/ 0 w 5273040"/>
              <a:gd name="connsiteY2" fmla="*/ 6858000 h 6858000"/>
              <a:gd name="connsiteX3" fmla="*/ 3017520 w 5273040"/>
              <a:gd name="connsiteY3" fmla="*/ 0 h 6858000"/>
              <a:gd name="connsiteX4" fmla="*/ 5273040 w 5273040"/>
              <a:gd name="connsiteY4" fmla="*/ 0 h 6858000"/>
              <a:gd name="connsiteX5" fmla="*/ 5273040 w 5273040"/>
              <a:gd name="connsiteY5" fmla="*/ 6858000 h 6858000"/>
              <a:gd name="connsiteX6" fmla="*/ 350520 w 5273040"/>
              <a:gd name="connsiteY6" fmla="*/ 6858000 h 6858000"/>
              <a:gd name="connsiteX7" fmla="*/ 3017520 w 5273040"/>
              <a:gd name="connsiteY7" fmla="*/ 0 h 6858000"/>
              <a:gd name="connsiteX0" fmla="*/ 2667000 w 4922520"/>
              <a:gd name="connsiteY0" fmla="*/ 0 h 6858000"/>
              <a:gd name="connsiteX1" fmla="*/ 4922520 w 4922520"/>
              <a:gd name="connsiteY1" fmla="*/ 0 h 6858000"/>
              <a:gd name="connsiteX2" fmla="*/ 4922520 w 4922520"/>
              <a:gd name="connsiteY2" fmla="*/ 6858000 h 6858000"/>
              <a:gd name="connsiteX3" fmla="*/ 0 w 4922520"/>
              <a:gd name="connsiteY3" fmla="*/ 6858000 h 6858000"/>
              <a:gd name="connsiteX4" fmla="*/ 2667000 w 492252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520" h="6858000">
                <a:moveTo>
                  <a:pt x="2667000" y="0"/>
                </a:moveTo>
                <a:lnTo>
                  <a:pt x="4922520" y="0"/>
                </a:lnTo>
                <a:lnTo>
                  <a:pt x="4922520" y="6858000"/>
                </a:lnTo>
                <a:lnTo>
                  <a:pt x="0" y="6858000"/>
                </a:lnTo>
                <a:lnTo>
                  <a:pt x="26670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Freeform 9"/>
          <p:cNvSpPr/>
          <p:nvPr/>
        </p:nvSpPr>
        <p:spPr>
          <a:xfrm>
            <a:off x="353882" y="1615440"/>
            <a:ext cx="582930" cy="1813560"/>
          </a:xfrm>
          <a:custGeom>
            <a:avLst/>
            <a:gdLst>
              <a:gd name="connsiteX0" fmla="*/ 453390 w 582930"/>
              <a:gd name="connsiteY0" fmla="*/ 0 h 1813560"/>
              <a:gd name="connsiteX1" fmla="*/ 582930 w 582930"/>
              <a:gd name="connsiteY1" fmla="*/ 0 h 1813560"/>
              <a:gd name="connsiteX2" fmla="*/ 129540 w 582930"/>
              <a:gd name="connsiteY2" fmla="*/ 1813560 h 1813560"/>
              <a:gd name="connsiteX3" fmla="*/ 0 w 58293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0" h="1813560">
                <a:moveTo>
                  <a:pt x="453390" y="0"/>
                </a:moveTo>
                <a:lnTo>
                  <a:pt x="582930" y="0"/>
                </a:lnTo>
                <a:lnTo>
                  <a:pt x="129540" y="1813560"/>
                </a:lnTo>
                <a:lnTo>
                  <a:pt x="0" y="18135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304799" y="4013388"/>
            <a:ext cx="3999781" cy="1077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3200" dirty="0"/>
              <a:t>MEDICAL MONOBLOCKS</a:t>
            </a:r>
            <a:endParaRPr lang="en-IN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2534" y="5200471"/>
            <a:ext cx="3376666" cy="120032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Powering a Better Future for Medical Imaging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30" name="Parallelogram 29"/>
          <p:cNvSpPr/>
          <p:nvPr/>
        </p:nvSpPr>
        <p:spPr>
          <a:xfrm>
            <a:off x="2727960" y="1615440"/>
            <a:ext cx="2468880" cy="1813560"/>
          </a:xfrm>
          <a:prstGeom prst="parallelogram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6" name="Parallelogram 35"/>
          <p:cNvSpPr/>
          <p:nvPr/>
        </p:nvSpPr>
        <p:spPr>
          <a:xfrm>
            <a:off x="594360" y="1615440"/>
            <a:ext cx="2468880" cy="1813560"/>
          </a:xfrm>
          <a:prstGeom prst="parallelogram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2438" r="7082" b="2317"/>
          <a:stretch>
            <a:fillRect/>
          </a:stretch>
        </p:blipFill>
        <p:spPr>
          <a:xfrm>
            <a:off x="4861560" y="1615440"/>
            <a:ext cx="2468880" cy="1813560"/>
          </a:xfrm>
          <a:custGeom>
            <a:avLst/>
            <a:gdLst>
              <a:gd name="connsiteX0" fmla="*/ 453390 w 2468880"/>
              <a:gd name="connsiteY0" fmla="*/ 0 h 1813560"/>
              <a:gd name="connsiteX1" fmla="*/ 2468880 w 2468880"/>
              <a:gd name="connsiteY1" fmla="*/ 0 h 1813560"/>
              <a:gd name="connsiteX2" fmla="*/ 2015490 w 2468880"/>
              <a:gd name="connsiteY2" fmla="*/ 1813560 h 1813560"/>
              <a:gd name="connsiteX3" fmla="*/ 0 w 2468880"/>
              <a:gd name="connsiteY3" fmla="*/ 181356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880" h="1813560">
                <a:moveTo>
                  <a:pt x="453390" y="0"/>
                </a:moveTo>
                <a:lnTo>
                  <a:pt x="2468880" y="0"/>
                </a:lnTo>
                <a:lnTo>
                  <a:pt x="2015490" y="1813560"/>
                </a:lnTo>
                <a:lnTo>
                  <a:pt x="0" y="1813560"/>
                </a:lnTo>
                <a:close/>
              </a:path>
            </a:pathLst>
          </a:custGeom>
        </p:spPr>
      </p:pic>
      <p:sp>
        <p:nvSpPr>
          <p:cNvPr id="40" name="Parallelogram 39"/>
          <p:cNvSpPr/>
          <p:nvPr/>
        </p:nvSpPr>
        <p:spPr>
          <a:xfrm>
            <a:off x="4861560" y="1615440"/>
            <a:ext cx="2468880" cy="1813560"/>
          </a:xfrm>
          <a:prstGeom prst="parallelogram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04799" y="865852"/>
            <a:ext cx="455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SPELLMAN HIGH VOLTAGE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99893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83C7B7BE-5BA8-4A7D-AEA6-768ED5D973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6151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5" imgW="381" imgH="321" progId="TCLayout.ActiveDocument.1">
                  <p:embed/>
                </p:oleObj>
              </mc:Choice>
              <mc:Fallback>
                <p:oleObj name="think-cell Slide" r:id="rId5" imgW="381" imgH="32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2C84FEFE-2999-4540-A22D-8FF8121C9C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100" b="1" dirty="0">
              <a:latin typeface="Helvetica" panose="020B0604020202020204" pitchFamily="2" charset="0"/>
              <a:ea typeface="+mj-ea"/>
              <a:sym typeface="Helvetica" panose="020B0604020202020204" pitchFamily="2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1A566197-A9B4-4D0A-9E39-E72AD1A58046}"/>
              </a:ext>
            </a:extLst>
          </p:cNvPr>
          <p:cNvSpPr/>
          <p:nvPr/>
        </p:nvSpPr>
        <p:spPr>
          <a:xfrm>
            <a:off x="287337" y="1390650"/>
            <a:ext cx="8569326" cy="599087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solidFill>
                  <a:schemeClr val="bg1"/>
                </a:solidFill>
              </a:rPr>
              <a:t>Spellman offers a family of Medical Monoblock Products for customers </a:t>
            </a:r>
            <a:br>
              <a:rPr lang="en-IN" sz="1600" dirty="0">
                <a:solidFill>
                  <a:schemeClr val="bg1"/>
                </a:solidFill>
              </a:rPr>
            </a:br>
            <a:r>
              <a:rPr lang="en-IN" sz="1600" dirty="0">
                <a:solidFill>
                  <a:schemeClr val="bg1"/>
                </a:solidFill>
              </a:rPr>
              <a:t>seeking high performance </a:t>
            </a:r>
            <a:r>
              <a:rPr lang="en-IN" sz="1600" dirty="0" err="1">
                <a:solidFill>
                  <a:schemeClr val="bg1"/>
                </a:solidFill>
              </a:rPr>
              <a:t>fluoro</a:t>
            </a:r>
            <a:r>
              <a:rPr lang="en-IN" sz="1600" dirty="0">
                <a:solidFill>
                  <a:schemeClr val="bg1"/>
                </a:solidFill>
              </a:rPr>
              <a:t> imaging.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MEDICAL MONOBLOCKS</a:t>
            </a:r>
            <a:r>
              <a:rPr lang="en-US" baseline="30000" dirty="0"/>
              <a:t>® </a:t>
            </a:r>
            <a:r>
              <a:rPr lang="en-US" dirty="0"/>
              <a:t>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338" y="2057400"/>
            <a:ext cx="2084926" cy="3927475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0"/>
              </a:spcBef>
            </a:pPr>
            <a:r>
              <a:rPr lang="en-IN" sz="1600" b="1" dirty="0">
                <a:solidFill>
                  <a:schemeClr val="bg1"/>
                </a:solidFill>
              </a:rPr>
              <a:t>36,400 </a:t>
            </a:r>
            <a:r>
              <a:rPr lang="en-IN" sz="1600" b="1" dirty="0" err="1">
                <a:solidFill>
                  <a:schemeClr val="bg1"/>
                </a:solidFill>
              </a:rPr>
              <a:t>Monoblocks</a:t>
            </a:r>
            <a:r>
              <a:rPr lang="en-IN" sz="1600" b="1" dirty="0">
                <a:solidFill>
                  <a:schemeClr val="bg1"/>
                </a:solidFill>
              </a:rPr>
              <a:t> </a:t>
            </a:r>
            <a:br>
              <a:rPr lang="en-IN" sz="1600" b="1" dirty="0">
                <a:solidFill>
                  <a:schemeClr val="bg1"/>
                </a:solidFill>
              </a:rPr>
            </a:br>
            <a:r>
              <a:rPr lang="en-IN" sz="1600" b="1" dirty="0">
                <a:solidFill>
                  <a:schemeClr val="bg1"/>
                </a:solidFill>
              </a:rPr>
              <a:t>built since 2000 </a:t>
            </a:r>
          </a:p>
          <a:p>
            <a:pPr algn="ctr">
              <a:spcBef>
                <a:spcPts val="3000"/>
              </a:spcBef>
            </a:pPr>
            <a:r>
              <a:rPr lang="en-IN" sz="1600" b="1" dirty="0">
                <a:solidFill>
                  <a:schemeClr val="bg1"/>
                </a:solidFill>
              </a:rPr>
              <a:t>Greater than 5000 units shipped per year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B1F58E-C83D-4B99-A29E-8952F789D4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13" b="91433" l="5470" r="95933">
                        <a14:foregroundMark x1="43198" y1="21418" x2="60309" y2="18168"/>
                        <a14:foregroundMark x1="51052" y1="11965" x2="86396" y2="15066"/>
                        <a14:foregroundMark x1="32539" y1="35894" x2="78962" y2="21713"/>
                        <a14:foregroundMark x1="70687" y1="11521" x2="74614" y2="12408"/>
                        <a14:foregroundMark x1="63675" y1="24225" x2="63675" y2="24225"/>
                        <a14:foregroundMark x1="93268" y1="14032" x2="93268" y2="14032"/>
                        <a14:foregroundMark x1="71669" y1="5613" x2="71669" y2="5613"/>
                        <a14:foregroundMark x1="32118" y1="18464" x2="32118" y2="18464"/>
                        <a14:foregroundMark x1="30435" y1="16987" x2="33941" y2="19645"/>
                        <a14:foregroundMark x1="33380" y1="91433" x2="33380" y2="91433"/>
                        <a14:foregroundMark x1="5610" y1="21418" x2="6872" y2="21566"/>
                        <a14:foregroundMark x1="94109" y1="10487" x2="94811" y2="10783"/>
                        <a14:foregroundMark x1="95512" y1="11521" x2="95512" y2="11521"/>
                        <a14:foregroundMark x1="95933" y1="11521" x2="95933" y2="11521"/>
                        <a14:backgroundMark x1="42637" y1="87149" x2="42637" y2="87149"/>
                        <a14:backgroundMark x1="57223" y1="77548" x2="57223" y2="77548"/>
                        <a14:backgroundMark x1="55540" y1="78582" x2="55540" y2="78582"/>
                        <a14:backgroundMark x1="59467" y1="76219" x2="59467" y2="76219"/>
                        <a14:backgroundMark x1="58065" y1="76957" x2="58065" y2="76957"/>
                        <a14:backgroundMark x1="66480" y1="71640" x2="66480" y2="71640"/>
                        <a14:backgroundMark x1="62272" y1="74298" x2="62272" y2="74298"/>
                        <a14:backgroundMark x1="11641" y1="73855" x2="11641" y2="73855"/>
                        <a14:backgroundMark x1="11220" y1="73264" x2="11220" y2="73264"/>
                        <a14:backgroundMark x1="12202" y1="74594" x2="12202" y2="74594"/>
                        <a14:backgroundMark x1="12202" y1="74446" x2="12202" y2="74446"/>
                        <a14:backgroundMark x1="12062" y1="74151" x2="12062" y2="74151"/>
                        <a14:backgroundMark x1="18373" y1="81093" x2="18373" y2="81093"/>
                        <a14:backgroundMark x1="21739" y1="84934" x2="21739" y2="8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055" y="3466246"/>
            <a:ext cx="2851516" cy="2706652"/>
          </a:xfrm>
          <a:prstGeom prst="rect">
            <a:avLst/>
          </a:prstGeom>
        </p:spPr>
      </p:pic>
      <p:pic>
        <p:nvPicPr>
          <p:cNvPr id="34" name="Picture 33" descr="A picture containing table, sitting, indoor&#10;&#10;Description automatically generated">
            <a:extLst>
              <a:ext uri="{FF2B5EF4-FFF2-40B4-BE49-F238E27FC236}">
                <a16:creationId xmlns:a16="http://schemas.microsoft.com/office/drawing/2014/main" id="{236720AC-0287-4A5A-BDE3-4B99010E31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62" y="2057400"/>
            <a:ext cx="3650146" cy="263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3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83C7B7BE-5BA8-4A7D-AEA6-768ED5D973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3063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think-cell Slide" r:id="rId5" imgW="381" imgH="321" progId="TCLayout.ActiveDocument.1">
                  <p:embed/>
                </p:oleObj>
              </mc:Choice>
              <mc:Fallback>
                <p:oleObj name="think-cell Slide" r:id="rId5" imgW="381" imgH="321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83C7B7BE-5BA8-4A7D-AEA6-768ED5D97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2C84FEFE-2999-4540-A22D-8FF8121C9C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100" b="1" dirty="0">
              <a:latin typeface="Helvetica" panose="020B0604020202020204" pitchFamily="2" charset="0"/>
              <a:ea typeface="+mj-ea"/>
              <a:sym typeface="Helvetica" panose="020B06040202020202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3.5 KW 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337" y="1390650"/>
            <a:ext cx="8569326" cy="290015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3.5 KW MONOBLOCKS®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95D1AF-3193-4F9B-A136-963705611088}"/>
              </a:ext>
            </a:extLst>
          </p:cNvPr>
          <p:cNvGrpSpPr/>
          <p:nvPr/>
        </p:nvGrpSpPr>
        <p:grpSpPr>
          <a:xfrm>
            <a:off x="287337" y="1740821"/>
            <a:ext cx="4170363" cy="489279"/>
            <a:chOff x="287337" y="1738670"/>
            <a:chExt cx="4170363" cy="489279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1CC1DE43-1C62-4C0A-AFA8-84BFF8A20C41}"/>
                </a:ext>
              </a:extLst>
            </p:cNvPr>
            <p:cNvSpPr/>
            <p:nvPr/>
          </p:nvSpPr>
          <p:spPr>
            <a:xfrm>
              <a:off x="287337" y="1738670"/>
              <a:ext cx="4170363" cy="4313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3.5 KW MMB FEATURES: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698636B4-2777-4E1E-A1D2-9946CBE4CFCA}"/>
                </a:ext>
              </a:extLst>
            </p:cNvPr>
            <p:cNvSpPr/>
            <p:nvPr/>
          </p:nvSpPr>
          <p:spPr>
            <a:xfrm>
              <a:off x="287337" y="2169997"/>
              <a:ext cx="4170363" cy="579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51EBF846-67C8-4982-AC03-5601EB89AF80}"/>
              </a:ext>
            </a:extLst>
          </p:cNvPr>
          <p:cNvGrpSpPr/>
          <p:nvPr/>
        </p:nvGrpSpPr>
        <p:grpSpPr>
          <a:xfrm>
            <a:off x="287337" y="2290256"/>
            <a:ext cx="4170362" cy="565640"/>
            <a:chOff x="287338" y="1957891"/>
            <a:chExt cx="4170362" cy="7345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16087D-E180-4CBF-8256-D63E608C94D4}"/>
                </a:ext>
              </a:extLst>
            </p:cNvPr>
            <p:cNvSpPr/>
            <p:nvPr/>
          </p:nvSpPr>
          <p:spPr>
            <a:xfrm>
              <a:off x="378778" y="1957891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3.5 kW Maximum Output Power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B0AD88-C26B-4333-A91E-9AD40817D704}"/>
                </a:ext>
              </a:extLst>
            </p:cNvPr>
            <p:cNvSpPr/>
            <p:nvPr/>
          </p:nvSpPr>
          <p:spPr>
            <a:xfrm>
              <a:off x="287338" y="1957891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609AF76B-4490-4453-9ED5-04A88ED70DCE}"/>
              </a:ext>
            </a:extLst>
          </p:cNvPr>
          <p:cNvGrpSpPr/>
          <p:nvPr/>
        </p:nvGrpSpPr>
        <p:grpSpPr>
          <a:xfrm>
            <a:off x="287337" y="2916052"/>
            <a:ext cx="4170362" cy="565640"/>
            <a:chOff x="287338" y="2780997"/>
            <a:chExt cx="4170362" cy="7345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1A9884-E641-4EED-B6D4-6BC3B79F78A7}"/>
                </a:ext>
              </a:extLst>
            </p:cNvPr>
            <p:cNvSpPr/>
            <p:nvPr/>
          </p:nvSpPr>
          <p:spPr>
            <a:xfrm>
              <a:off x="378778" y="2780997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2"/>
                  </a:solidFill>
                </a:rPr>
                <a:t>40 to 125 kV max. </a:t>
              </a:r>
              <a:r>
                <a:rPr lang="en-US" sz="1600" dirty="0" err="1">
                  <a:solidFill>
                    <a:schemeClr val="tx2"/>
                  </a:solidFill>
                </a:rPr>
                <a:t>kVp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735185-B253-46EF-A7C0-58C956395A0B}"/>
                </a:ext>
              </a:extLst>
            </p:cNvPr>
            <p:cNvSpPr/>
            <p:nvPr/>
          </p:nvSpPr>
          <p:spPr>
            <a:xfrm>
              <a:off x="287338" y="2780997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7910AA97-86FE-431B-B8F3-1B2943A2F6CE}"/>
              </a:ext>
            </a:extLst>
          </p:cNvPr>
          <p:cNvGrpSpPr/>
          <p:nvPr/>
        </p:nvGrpSpPr>
        <p:grpSpPr>
          <a:xfrm>
            <a:off x="287337" y="3541848"/>
            <a:ext cx="4170362" cy="565640"/>
            <a:chOff x="287338" y="3604104"/>
            <a:chExt cx="4170362" cy="73455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9538EC-6002-4188-94FB-F9FDA1AEAFEE}"/>
                </a:ext>
              </a:extLst>
            </p:cNvPr>
            <p:cNvSpPr/>
            <p:nvPr/>
          </p:nvSpPr>
          <p:spPr>
            <a:xfrm>
              <a:off x="378778" y="3604104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190 to 264 VAC Single Phase Input.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1A3F23-99BC-461A-B551-EC6AC938257C}"/>
                </a:ext>
              </a:extLst>
            </p:cNvPr>
            <p:cNvSpPr/>
            <p:nvPr/>
          </p:nvSpPr>
          <p:spPr>
            <a:xfrm>
              <a:off x="287338" y="3604104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40763807-3B28-485A-8E1D-98FCA6D3D89F}"/>
              </a:ext>
            </a:extLst>
          </p:cNvPr>
          <p:cNvGrpSpPr/>
          <p:nvPr/>
        </p:nvGrpSpPr>
        <p:grpSpPr>
          <a:xfrm>
            <a:off x="287337" y="4167644"/>
            <a:ext cx="4170362" cy="565640"/>
            <a:chOff x="287338" y="4427212"/>
            <a:chExt cx="4170362" cy="73455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DDF512-A78C-4CB7-88C1-7F0121E3525D}"/>
                </a:ext>
              </a:extLst>
            </p:cNvPr>
            <p:cNvSpPr/>
            <p:nvPr/>
          </p:nvSpPr>
          <p:spPr>
            <a:xfrm>
              <a:off x="378778" y="4427212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0.5/1.6 Focal Spot tube available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A8D7B48-ECFB-4B21-9CBE-E6F13B417E07}"/>
                </a:ext>
              </a:extLst>
            </p:cNvPr>
            <p:cNvSpPr/>
            <p:nvPr/>
          </p:nvSpPr>
          <p:spPr>
            <a:xfrm>
              <a:off x="287338" y="4427212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285D19A1-0DD2-493B-86FF-B1994B9EC696}"/>
              </a:ext>
            </a:extLst>
          </p:cNvPr>
          <p:cNvGrpSpPr/>
          <p:nvPr/>
        </p:nvGrpSpPr>
        <p:grpSpPr>
          <a:xfrm>
            <a:off x="287337" y="5419233"/>
            <a:ext cx="4170362" cy="565640"/>
            <a:chOff x="287338" y="5250319"/>
            <a:chExt cx="4170362" cy="73455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77E0B0-7384-4A5A-80F1-E4D76D03DEA6}"/>
                </a:ext>
              </a:extLst>
            </p:cNvPr>
            <p:cNvSpPr/>
            <p:nvPr/>
          </p:nvSpPr>
          <p:spPr>
            <a:xfrm>
              <a:off x="378778" y="5250319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Pulsed </a:t>
              </a:r>
              <a:r>
                <a:rPr lang="en-IN" sz="1600" dirty="0" err="1">
                  <a:solidFill>
                    <a:schemeClr val="tx2"/>
                  </a:solidFill>
                </a:rPr>
                <a:t>Fluoro</a:t>
              </a:r>
              <a:r>
                <a:rPr lang="en-IN" sz="16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418B58-C4C7-460F-A38E-A1A1FBAD4CE6}"/>
                </a:ext>
              </a:extLst>
            </p:cNvPr>
            <p:cNvSpPr/>
            <p:nvPr/>
          </p:nvSpPr>
          <p:spPr>
            <a:xfrm>
              <a:off x="287338" y="5250319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4" name="Group 30">
            <a:extLst>
              <a:ext uri="{FF2B5EF4-FFF2-40B4-BE49-F238E27FC236}">
                <a16:creationId xmlns:a16="http://schemas.microsoft.com/office/drawing/2014/main" id="{A00706AA-7D1C-495A-B408-C2BC30102989}"/>
              </a:ext>
            </a:extLst>
          </p:cNvPr>
          <p:cNvGrpSpPr/>
          <p:nvPr/>
        </p:nvGrpSpPr>
        <p:grpSpPr>
          <a:xfrm>
            <a:off x="287337" y="4793440"/>
            <a:ext cx="4170362" cy="565640"/>
            <a:chOff x="287338" y="4427212"/>
            <a:chExt cx="4170362" cy="7345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34EA77-BE34-4A06-B3AF-6103758CB5F7}"/>
                </a:ext>
              </a:extLst>
            </p:cNvPr>
            <p:cNvSpPr/>
            <p:nvPr/>
          </p:nvSpPr>
          <p:spPr>
            <a:xfrm>
              <a:off x="378778" y="4427212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 0.2 to 40 mA Output Current Range.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E8384B-C809-4533-AC08-D239A189B4AD}"/>
                </a:ext>
              </a:extLst>
            </p:cNvPr>
            <p:cNvSpPr/>
            <p:nvPr/>
          </p:nvSpPr>
          <p:spPr>
            <a:xfrm>
              <a:off x="287338" y="4427212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7" name="Picture 46" descr="A picture containing table, sitting, indoor&#10;&#10;Description automatically generated">
            <a:extLst>
              <a:ext uri="{FF2B5EF4-FFF2-40B4-BE49-F238E27FC236}">
                <a16:creationId xmlns:a16="http://schemas.microsoft.com/office/drawing/2014/main" id="{6DAD800B-DFB1-4612-8899-B90F816A1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828" y="1680665"/>
            <a:ext cx="3210927" cy="23214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3C46603-37DC-4644-9CB6-50D505D16B6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2913" b="4332"/>
          <a:stretch/>
        </p:blipFill>
        <p:spPr>
          <a:xfrm>
            <a:off x="6614848" y="3429000"/>
            <a:ext cx="2241814" cy="16372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9" name="TextBox 24">
            <a:extLst>
              <a:ext uri="{FF2B5EF4-FFF2-40B4-BE49-F238E27FC236}">
                <a16:creationId xmlns:a16="http://schemas.microsoft.com/office/drawing/2014/main" id="{E8B4A11B-DA48-4E82-88B5-F4D514898634}"/>
              </a:ext>
            </a:extLst>
          </p:cNvPr>
          <p:cNvSpPr txBox="1"/>
          <p:nvPr/>
        </p:nvSpPr>
        <p:spPr>
          <a:xfrm>
            <a:off x="4777741" y="5161767"/>
            <a:ext cx="4078922" cy="823107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TYPICAL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 err="1">
                <a:solidFill>
                  <a:schemeClr val="bg1"/>
                </a:solidFill>
              </a:rPr>
              <a:t>Orthopedic</a:t>
            </a:r>
            <a:r>
              <a:rPr lang="en-IN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Image Guided Surgery</a:t>
            </a:r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ACF247B4-F59A-4E86-804E-6038E7B5F6BA}"/>
              </a:ext>
            </a:extLst>
          </p:cNvPr>
          <p:cNvSpPr txBox="1"/>
          <p:nvPr/>
        </p:nvSpPr>
        <p:spPr>
          <a:xfrm>
            <a:off x="7139939" y="5161767"/>
            <a:ext cx="1716723" cy="823107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SPECT/CT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IGRT.</a:t>
            </a:r>
          </a:p>
        </p:txBody>
      </p:sp>
    </p:spTree>
    <p:extLst>
      <p:ext uri="{BB962C8B-B14F-4D97-AF65-F5344CB8AC3E}">
        <p14:creationId xmlns:p14="http://schemas.microsoft.com/office/powerpoint/2010/main" val="244499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83C7B7BE-5BA8-4A7D-AEA6-768ED5D973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90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5" imgW="381" imgH="321" progId="TCLayout.ActiveDocument.1">
                  <p:embed/>
                </p:oleObj>
              </mc:Choice>
              <mc:Fallback>
                <p:oleObj name="think-cell Slide" r:id="rId5" imgW="381" imgH="321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83C7B7BE-5BA8-4A7D-AEA6-768ED5D973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2C84FEFE-2999-4540-A22D-8FF8121C9CD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2100" b="1" dirty="0">
              <a:latin typeface="Helvetica" panose="020B0604020202020204" pitchFamily="2" charset="0"/>
              <a:ea typeface="+mj-ea"/>
              <a:sym typeface="Helvetica" panose="020B06040202020202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KW MMB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FC-5D6E-4F1A-A522-7945C5A98D88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7337" y="1390650"/>
            <a:ext cx="8569326" cy="290015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20 KW MONOBLOCKS®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56FA06-F969-445A-B6C9-C52678A76DC5}"/>
              </a:ext>
            </a:extLst>
          </p:cNvPr>
          <p:cNvGrpSpPr/>
          <p:nvPr/>
        </p:nvGrpSpPr>
        <p:grpSpPr>
          <a:xfrm>
            <a:off x="287337" y="1740821"/>
            <a:ext cx="4170363" cy="489279"/>
            <a:chOff x="287337" y="1738670"/>
            <a:chExt cx="4170363" cy="489279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1CC1DE43-1C62-4C0A-AFA8-84BFF8A20C41}"/>
                </a:ext>
              </a:extLst>
            </p:cNvPr>
            <p:cNvSpPr/>
            <p:nvPr/>
          </p:nvSpPr>
          <p:spPr>
            <a:xfrm>
              <a:off x="287337" y="1738670"/>
              <a:ext cx="4170363" cy="4313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20 KW MMB FEATURES:</a:t>
              </a:r>
            </a:p>
          </p:txBody>
        </p:sp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698636B4-2777-4E1E-A1D2-9946CBE4CFCA}"/>
                </a:ext>
              </a:extLst>
            </p:cNvPr>
            <p:cNvSpPr/>
            <p:nvPr/>
          </p:nvSpPr>
          <p:spPr>
            <a:xfrm>
              <a:off x="287337" y="2169997"/>
              <a:ext cx="4170363" cy="579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IN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51EBF846-67C8-4982-AC03-5601EB89AF80}"/>
              </a:ext>
            </a:extLst>
          </p:cNvPr>
          <p:cNvGrpSpPr/>
          <p:nvPr/>
        </p:nvGrpSpPr>
        <p:grpSpPr>
          <a:xfrm>
            <a:off x="287337" y="2290256"/>
            <a:ext cx="4170362" cy="565640"/>
            <a:chOff x="287338" y="1957891"/>
            <a:chExt cx="4170362" cy="7345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16087D-E180-4CBF-8256-D63E608C94D4}"/>
                </a:ext>
              </a:extLst>
            </p:cNvPr>
            <p:cNvSpPr/>
            <p:nvPr/>
          </p:nvSpPr>
          <p:spPr>
            <a:xfrm>
              <a:off x="378778" y="1957891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20 kW Maximum Output Power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B0AD88-C26B-4333-A91E-9AD40817D704}"/>
                </a:ext>
              </a:extLst>
            </p:cNvPr>
            <p:cNvSpPr/>
            <p:nvPr/>
          </p:nvSpPr>
          <p:spPr>
            <a:xfrm>
              <a:off x="287338" y="1957891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2" name="Group 18">
            <a:extLst>
              <a:ext uri="{FF2B5EF4-FFF2-40B4-BE49-F238E27FC236}">
                <a16:creationId xmlns:a16="http://schemas.microsoft.com/office/drawing/2014/main" id="{609AF76B-4490-4453-9ED5-04A88ED70DCE}"/>
              </a:ext>
            </a:extLst>
          </p:cNvPr>
          <p:cNvGrpSpPr/>
          <p:nvPr/>
        </p:nvGrpSpPr>
        <p:grpSpPr>
          <a:xfrm>
            <a:off x="287337" y="2916052"/>
            <a:ext cx="4170362" cy="565640"/>
            <a:chOff x="287338" y="2780997"/>
            <a:chExt cx="4170362" cy="7345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F1A9884-E641-4EED-B6D4-6BC3B79F78A7}"/>
                </a:ext>
              </a:extLst>
            </p:cNvPr>
            <p:cNvSpPr/>
            <p:nvPr/>
          </p:nvSpPr>
          <p:spPr>
            <a:xfrm>
              <a:off x="378778" y="2780997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2"/>
                  </a:solidFill>
                </a:rPr>
                <a:t>40 to 125 kV max. </a:t>
              </a:r>
              <a:r>
                <a:rPr lang="en-US" sz="1600" dirty="0" err="1">
                  <a:solidFill>
                    <a:schemeClr val="tx2"/>
                  </a:solidFill>
                </a:rPr>
                <a:t>kVp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6735185-B253-46EF-A7C0-58C956395A0B}"/>
                </a:ext>
              </a:extLst>
            </p:cNvPr>
            <p:cNvSpPr/>
            <p:nvPr/>
          </p:nvSpPr>
          <p:spPr>
            <a:xfrm>
              <a:off x="287338" y="2780997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7910AA97-86FE-431B-B8F3-1B2943A2F6CE}"/>
              </a:ext>
            </a:extLst>
          </p:cNvPr>
          <p:cNvGrpSpPr/>
          <p:nvPr/>
        </p:nvGrpSpPr>
        <p:grpSpPr>
          <a:xfrm>
            <a:off x="287337" y="3541848"/>
            <a:ext cx="4170362" cy="565640"/>
            <a:chOff x="287338" y="3604104"/>
            <a:chExt cx="4170362" cy="73455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9538EC-6002-4188-94FB-F9FDA1AEAFEE}"/>
                </a:ext>
              </a:extLst>
            </p:cNvPr>
            <p:cNvSpPr/>
            <p:nvPr/>
          </p:nvSpPr>
          <p:spPr>
            <a:xfrm>
              <a:off x="378778" y="3604104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190 to 264 VAC Single Phase Input.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1A3F23-99BC-461A-B551-EC6AC938257C}"/>
                </a:ext>
              </a:extLst>
            </p:cNvPr>
            <p:cNvSpPr/>
            <p:nvPr/>
          </p:nvSpPr>
          <p:spPr>
            <a:xfrm>
              <a:off x="287338" y="3604104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38" name="Group 28">
            <a:extLst>
              <a:ext uri="{FF2B5EF4-FFF2-40B4-BE49-F238E27FC236}">
                <a16:creationId xmlns:a16="http://schemas.microsoft.com/office/drawing/2014/main" id="{40763807-3B28-485A-8E1D-98FCA6D3D89F}"/>
              </a:ext>
            </a:extLst>
          </p:cNvPr>
          <p:cNvGrpSpPr/>
          <p:nvPr/>
        </p:nvGrpSpPr>
        <p:grpSpPr>
          <a:xfrm>
            <a:off x="287337" y="4167644"/>
            <a:ext cx="4170362" cy="565640"/>
            <a:chOff x="287338" y="4427212"/>
            <a:chExt cx="4170362" cy="73455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DDF512-A78C-4CB7-88C1-7F0121E3525D}"/>
                </a:ext>
              </a:extLst>
            </p:cNvPr>
            <p:cNvSpPr/>
            <p:nvPr/>
          </p:nvSpPr>
          <p:spPr>
            <a:xfrm>
              <a:off x="378778" y="4427212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0.3/0.6 Focal Spot tube available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A8D7B48-ECFB-4B21-9CBE-E6F13B417E07}"/>
                </a:ext>
              </a:extLst>
            </p:cNvPr>
            <p:cNvSpPr/>
            <p:nvPr/>
          </p:nvSpPr>
          <p:spPr>
            <a:xfrm>
              <a:off x="287338" y="4427212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285D19A1-0DD2-493B-86FF-B1994B9EC696}"/>
              </a:ext>
            </a:extLst>
          </p:cNvPr>
          <p:cNvGrpSpPr/>
          <p:nvPr/>
        </p:nvGrpSpPr>
        <p:grpSpPr>
          <a:xfrm>
            <a:off x="287337" y="5419233"/>
            <a:ext cx="4170362" cy="565640"/>
            <a:chOff x="287338" y="5250319"/>
            <a:chExt cx="4170362" cy="734555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C77E0B0-7384-4A5A-80F1-E4D76D03DEA6}"/>
                </a:ext>
              </a:extLst>
            </p:cNvPr>
            <p:cNvSpPr/>
            <p:nvPr/>
          </p:nvSpPr>
          <p:spPr>
            <a:xfrm>
              <a:off x="378778" y="5250319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Pulsed </a:t>
              </a:r>
              <a:r>
                <a:rPr lang="en-IN" sz="1600" dirty="0" err="1">
                  <a:solidFill>
                    <a:schemeClr val="tx2"/>
                  </a:solidFill>
                </a:rPr>
                <a:t>Fluoro</a:t>
              </a:r>
              <a:r>
                <a:rPr lang="en-IN" sz="16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0418B58-C4C7-460F-A38E-A1A1FBAD4CE6}"/>
                </a:ext>
              </a:extLst>
            </p:cNvPr>
            <p:cNvSpPr/>
            <p:nvPr/>
          </p:nvSpPr>
          <p:spPr>
            <a:xfrm>
              <a:off x="287338" y="5250319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4" name="Group 30">
            <a:extLst>
              <a:ext uri="{FF2B5EF4-FFF2-40B4-BE49-F238E27FC236}">
                <a16:creationId xmlns:a16="http://schemas.microsoft.com/office/drawing/2014/main" id="{A00706AA-7D1C-495A-B408-C2BC30102989}"/>
              </a:ext>
            </a:extLst>
          </p:cNvPr>
          <p:cNvGrpSpPr/>
          <p:nvPr/>
        </p:nvGrpSpPr>
        <p:grpSpPr>
          <a:xfrm>
            <a:off x="287337" y="4793440"/>
            <a:ext cx="4170362" cy="565640"/>
            <a:chOff x="287338" y="4427212"/>
            <a:chExt cx="4170362" cy="7345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434EA77-BE34-4A06-B3AF-6103758CB5F7}"/>
                </a:ext>
              </a:extLst>
            </p:cNvPr>
            <p:cNvSpPr/>
            <p:nvPr/>
          </p:nvSpPr>
          <p:spPr>
            <a:xfrm>
              <a:off x="378778" y="4427212"/>
              <a:ext cx="4078922" cy="7345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600" dirty="0">
                  <a:solidFill>
                    <a:schemeClr val="tx2"/>
                  </a:solidFill>
                </a:rPr>
                <a:t> 0.2 to 350 mA Output Current Range.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0E8384B-C809-4533-AC08-D239A189B4AD}"/>
                </a:ext>
              </a:extLst>
            </p:cNvPr>
            <p:cNvSpPr/>
            <p:nvPr/>
          </p:nvSpPr>
          <p:spPr>
            <a:xfrm>
              <a:off x="287338" y="4427212"/>
              <a:ext cx="45719" cy="7345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9" name="TextBox 24">
            <a:extLst>
              <a:ext uri="{FF2B5EF4-FFF2-40B4-BE49-F238E27FC236}">
                <a16:creationId xmlns:a16="http://schemas.microsoft.com/office/drawing/2014/main" id="{E8B4A11B-DA48-4E82-88B5-F4D514898634}"/>
              </a:ext>
            </a:extLst>
          </p:cNvPr>
          <p:cNvSpPr txBox="1"/>
          <p:nvPr/>
        </p:nvSpPr>
        <p:spPr>
          <a:xfrm>
            <a:off x="4777741" y="5161767"/>
            <a:ext cx="4078922" cy="823107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TYPICAL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Vascular 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Image Guided Surgery.</a:t>
            </a:r>
          </a:p>
        </p:txBody>
      </p:sp>
      <p:sp>
        <p:nvSpPr>
          <p:cNvPr id="50" name="TextBox 24">
            <a:extLst>
              <a:ext uri="{FF2B5EF4-FFF2-40B4-BE49-F238E27FC236}">
                <a16:creationId xmlns:a16="http://schemas.microsoft.com/office/drawing/2014/main" id="{ACF247B4-F59A-4E86-804E-6038E7B5F6BA}"/>
              </a:ext>
            </a:extLst>
          </p:cNvPr>
          <p:cNvSpPr txBox="1"/>
          <p:nvPr/>
        </p:nvSpPr>
        <p:spPr>
          <a:xfrm>
            <a:off x="7139939" y="5161767"/>
            <a:ext cx="1716723" cy="823107"/>
          </a:xfrm>
          <a:prstGeom prst="rect">
            <a:avLst/>
          </a:prstGeom>
          <a:solidFill>
            <a:srgbClr val="C72B38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bg1"/>
                </a:solidFill>
              </a:rPr>
              <a:t>IGRT.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31EB941-7A78-48B1-B596-0F0C9DCE7B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13" b="91433" l="5470" r="95933">
                        <a14:foregroundMark x1="43198" y1="21418" x2="60309" y2="18168"/>
                        <a14:foregroundMark x1="51052" y1="11965" x2="86396" y2="15066"/>
                        <a14:foregroundMark x1="32539" y1="35894" x2="78962" y2="21713"/>
                        <a14:foregroundMark x1="70687" y1="11521" x2="74614" y2="12408"/>
                        <a14:foregroundMark x1="63675" y1="24225" x2="63675" y2="24225"/>
                        <a14:foregroundMark x1="93268" y1="14032" x2="93268" y2="14032"/>
                        <a14:foregroundMark x1="71669" y1="5613" x2="71669" y2="5613"/>
                        <a14:foregroundMark x1="32118" y1="18464" x2="32118" y2="18464"/>
                        <a14:foregroundMark x1="30435" y1="16987" x2="33941" y2="19645"/>
                        <a14:foregroundMark x1="33380" y1="91433" x2="33380" y2="91433"/>
                        <a14:foregroundMark x1="5610" y1="21418" x2="6872" y2="21566"/>
                        <a14:foregroundMark x1="94109" y1="10487" x2="94811" y2="10783"/>
                        <a14:foregroundMark x1="95512" y1="11521" x2="95512" y2="11521"/>
                        <a14:foregroundMark x1="95933" y1="11521" x2="95933" y2="11521"/>
                        <a14:backgroundMark x1="42637" y1="87149" x2="42637" y2="87149"/>
                        <a14:backgroundMark x1="57223" y1="77548" x2="57223" y2="77548"/>
                        <a14:backgroundMark x1="55540" y1="78582" x2="55540" y2="78582"/>
                        <a14:backgroundMark x1="59467" y1="76219" x2="59467" y2="76219"/>
                        <a14:backgroundMark x1="58065" y1="76957" x2="58065" y2="76957"/>
                        <a14:backgroundMark x1="66480" y1="71640" x2="66480" y2="71640"/>
                        <a14:backgroundMark x1="62272" y1="74298" x2="62272" y2="74298"/>
                        <a14:backgroundMark x1="11641" y1="73855" x2="11641" y2="73855"/>
                        <a14:backgroundMark x1="11220" y1="73264" x2="11220" y2="73264"/>
                        <a14:backgroundMark x1="12202" y1="74594" x2="12202" y2="74594"/>
                        <a14:backgroundMark x1="12202" y1="74446" x2="12202" y2="74446"/>
                        <a14:backgroundMark x1="12062" y1="74151" x2="12062" y2="74151"/>
                        <a14:backgroundMark x1="18373" y1="81093" x2="18373" y2="81093"/>
                        <a14:backgroundMark x1="21739" y1="84934" x2="21739" y2="8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05" y="1924355"/>
            <a:ext cx="3289995" cy="31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0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_bnzHi.l60HvLBLgfNg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d9aqZqHSPycrglZa9H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d9aqZqHSPycrglZa9H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d9aqZqHSPycrglZa9Hn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V_New-2018-02-21.potx" id="{85EAF06B-7B4C-4446-A32B-2AE3A52F623D}" vid="{3E799C81-1FCF-49EC-92C5-CB5D58CC09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152</Words>
  <Application>Microsoft Office PowerPoint</Application>
  <PresentationFormat>On-screen Show (4:3)</PresentationFormat>
  <Paragraphs>40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1_Office Theme</vt:lpstr>
      <vt:lpstr>think-cell Slide</vt:lpstr>
      <vt:lpstr>PowerPoint Presentation</vt:lpstr>
      <vt:lpstr>X-RAY MEDICAL MONOBLOCKS® MMB</vt:lpstr>
      <vt:lpstr>3.5 KW MMB</vt:lpstr>
      <vt:lpstr>20 KW MMB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Ramandeep Singh</dc:creator>
  <cp:lastModifiedBy>Suzanne Muller</cp:lastModifiedBy>
  <cp:revision>58</cp:revision>
  <dcterms:created xsi:type="dcterms:W3CDTF">2018-11-14T08:47:24Z</dcterms:created>
  <dcterms:modified xsi:type="dcterms:W3CDTF">2019-11-20T21:48:11Z</dcterms:modified>
</cp:coreProperties>
</file>